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419" r:id="rId2"/>
    <p:sldId id="474" r:id="rId3"/>
    <p:sldId id="475" r:id="rId4"/>
    <p:sldId id="478" r:id="rId5"/>
    <p:sldId id="479" r:id="rId6"/>
    <p:sldId id="480" r:id="rId7"/>
    <p:sldId id="472" r:id="rId8"/>
    <p:sldId id="473" r:id="rId9"/>
    <p:sldId id="482" r:id="rId10"/>
    <p:sldId id="481" r:id="rId11"/>
    <p:sldId id="486" r:id="rId12"/>
    <p:sldId id="487" r:id="rId13"/>
    <p:sldId id="488" r:id="rId14"/>
    <p:sldId id="490" r:id="rId15"/>
    <p:sldId id="491" r:id="rId16"/>
    <p:sldId id="528" r:id="rId17"/>
    <p:sldId id="492" r:id="rId18"/>
    <p:sldId id="483" r:id="rId19"/>
    <p:sldId id="515" r:id="rId20"/>
    <p:sldId id="517" r:id="rId21"/>
    <p:sldId id="496" r:id="rId22"/>
    <p:sldId id="514" r:id="rId23"/>
    <p:sldId id="498" r:id="rId24"/>
    <p:sldId id="499" r:id="rId25"/>
    <p:sldId id="500" r:id="rId26"/>
    <p:sldId id="505" r:id="rId27"/>
    <p:sldId id="484" r:id="rId28"/>
    <p:sldId id="506" r:id="rId29"/>
    <p:sldId id="507" r:id="rId30"/>
    <p:sldId id="508" r:id="rId31"/>
    <p:sldId id="518" r:id="rId32"/>
    <p:sldId id="520" r:id="rId33"/>
    <p:sldId id="521" r:id="rId34"/>
    <p:sldId id="465" r:id="rId35"/>
    <p:sldId id="509" r:id="rId36"/>
    <p:sldId id="510" r:id="rId37"/>
    <p:sldId id="512" r:id="rId38"/>
    <p:sldId id="513" r:id="rId39"/>
    <p:sldId id="530" r:id="rId40"/>
    <p:sldId id="529" r:id="rId41"/>
    <p:sldId id="471" r:id="rId42"/>
  </p:sldIdLst>
  <p:sldSz cx="10972800" cy="6858000"/>
  <p:notesSz cx="6858000" cy="9144000"/>
  <p:defaultTextStyle>
    <a:defPPr>
      <a:defRPr lang="en-US"/>
    </a:defPPr>
    <a:lvl1pPr marL="0" algn="l" defTabSz="914327" rtl="0" eaLnBrk="1" latinLnBrk="0" hangingPunct="1">
      <a:defRPr sz="1800" kern="1200">
        <a:solidFill>
          <a:schemeClr val="tx1"/>
        </a:solidFill>
        <a:latin typeface="+mn-lt"/>
        <a:ea typeface="+mn-ea"/>
        <a:cs typeface="+mn-cs"/>
      </a:defRPr>
    </a:lvl1pPr>
    <a:lvl2pPr marL="457164" algn="l" defTabSz="914327" rtl="0" eaLnBrk="1" latinLnBrk="0" hangingPunct="1">
      <a:defRPr sz="1800" kern="1200">
        <a:solidFill>
          <a:schemeClr val="tx1"/>
        </a:solidFill>
        <a:latin typeface="+mn-lt"/>
        <a:ea typeface="+mn-ea"/>
        <a:cs typeface="+mn-cs"/>
      </a:defRPr>
    </a:lvl2pPr>
    <a:lvl3pPr marL="914327" algn="l" defTabSz="914327" rtl="0" eaLnBrk="1" latinLnBrk="0" hangingPunct="1">
      <a:defRPr sz="1800" kern="1200">
        <a:solidFill>
          <a:schemeClr val="tx1"/>
        </a:solidFill>
        <a:latin typeface="+mn-lt"/>
        <a:ea typeface="+mn-ea"/>
        <a:cs typeface="+mn-cs"/>
      </a:defRPr>
    </a:lvl3pPr>
    <a:lvl4pPr marL="1371491" algn="l" defTabSz="914327" rtl="0" eaLnBrk="1" latinLnBrk="0" hangingPunct="1">
      <a:defRPr sz="1800" kern="1200">
        <a:solidFill>
          <a:schemeClr val="tx1"/>
        </a:solidFill>
        <a:latin typeface="+mn-lt"/>
        <a:ea typeface="+mn-ea"/>
        <a:cs typeface="+mn-cs"/>
      </a:defRPr>
    </a:lvl4pPr>
    <a:lvl5pPr marL="1828654" algn="l" defTabSz="914327" rtl="0" eaLnBrk="1" latinLnBrk="0" hangingPunct="1">
      <a:defRPr sz="1800" kern="1200">
        <a:solidFill>
          <a:schemeClr val="tx1"/>
        </a:solidFill>
        <a:latin typeface="+mn-lt"/>
        <a:ea typeface="+mn-ea"/>
        <a:cs typeface="+mn-cs"/>
      </a:defRPr>
    </a:lvl5pPr>
    <a:lvl6pPr marL="2285817" algn="l" defTabSz="914327" rtl="0" eaLnBrk="1" latinLnBrk="0" hangingPunct="1">
      <a:defRPr sz="1800" kern="1200">
        <a:solidFill>
          <a:schemeClr val="tx1"/>
        </a:solidFill>
        <a:latin typeface="+mn-lt"/>
        <a:ea typeface="+mn-ea"/>
        <a:cs typeface="+mn-cs"/>
      </a:defRPr>
    </a:lvl6pPr>
    <a:lvl7pPr marL="2742981" algn="l" defTabSz="914327" rtl="0" eaLnBrk="1" latinLnBrk="0" hangingPunct="1">
      <a:defRPr sz="1800" kern="1200">
        <a:solidFill>
          <a:schemeClr val="tx1"/>
        </a:solidFill>
        <a:latin typeface="+mn-lt"/>
        <a:ea typeface="+mn-ea"/>
        <a:cs typeface="+mn-cs"/>
      </a:defRPr>
    </a:lvl7pPr>
    <a:lvl8pPr marL="3200145" algn="l" defTabSz="914327" rtl="0" eaLnBrk="1" latinLnBrk="0" hangingPunct="1">
      <a:defRPr sz="1800" kern="1200">
        <a:solidFill>
          <a:schemeClr val="tx1"/>
        </a:solidFill>
        <a:latin typeface="+mn-lt"/>
        <a:ea typeface="+mn-ea"/>
        <a:cs typeface="+mn-cs"/>
      </a:defRPr>
    </a:lvl8pPr>
    <a:lvl9pPr marL="3657308" algn="l" defTabSz="91432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CDFD4E02-EB21-4A69-826D-E11ED61FD4BF}">
          <p14:sldIdLst/>
        </p14:section>
        <p14:section name="无标题节" id="{E6B7C20B-DC28-4B37-91A7-67A942873721}">
          <p14:sldIdLst>
            <p14:sldId id="419"/>
            <p14:sldId id="474"/>
            <p14:sldId id="475"/>
            <p14:sldId id="478"/>
            <p14:sldId id="479"/>
            <p14:sldId id="480"/>
            <p14:sldId id="472"/>
            <p14:sldId id="473"/>
            <p14:sldId id="482"/>
            <p14:sldId id="481"/>
            <p14:sldId id="486"/>
            <p14:sldId id="487"/>
            <p14:sldId id="488"/>
            <p14:sldId id="490"/>
            <p14:sldId id="491"/>
            <p14:sldId id="528"/>
            <p14:sldId id="492"/>
            <p14:sldId id="483"/>
            <p14:sldId id="515"/>
            <p14:sldId id="517"/>
            <p14:sldId id="496"/>
            <p14:sldId id="514"/>
            <p14:sldId id="498"/>
            <p14:sldId id="499"/>
            <p14:sldId id="500"/>
            <p14:sldId id="505"/>
            <p14:sldId id="484"/>
            <p14:sldId id="506"/>
            <p14:sldId id="507"/>
            <p14:sldId id="508"/>
            <p14:sldId id="518"/>
            <p14:sldId id="520"/>
            <p14:sldId id="521"/>
            <p14:sldId id="465"/>
            <p14:sldId id="509"/>
            <p14:sldId id="510"/>
            <p14:sldId id="512"/>
            <p14:sldId id="513"/>
            <p14:sldId id="530"/>
            <p14:sldId id="529"/>
            <p14:sldId id="471"/>
          </p14:sldIdLst>
        </p14:section>
      </p14:sectionLst>
    </p:ext>
    <p:ext uri="{EFAFB233-063F-42B5-8137-9DF3F51BA10A}">
      <p15:sldGuideLst xmlns:p15="http://schemas.microsoft.com/office/powerpoint/2012/main">
        <p15:guide id="1" orient="horz" pos="2160">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56FB"/>
    <a:srgbClr val="393EF7"/>
    <a:srgbClr val="3149F9"/>
    <a:srgbClr val="328E55"/>
    <a:srgbClr val="2CF452"/>
    <a:srgbClr val="F151E9"/>
    <a:srgbClr val="88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53" autoAdjust="0"/>
    <p:restoredTop sz="95455" autoAdjust="0"/>
  </p:normalViewPr>
  <p:slideViewPr>
    <p:cSldViewPr>
      <p:cViewPr varScale="1">
        <p:scale>
          <a:sx n="130" d="100"/>
          <a:sy n="130" d="100"/>
        </p:scale>
        <p:origin x="486" y="126"/>
      </p:cViewPr>
      <p:guideLst>
        <p:guide orient="horz" pos="2160"/>
        <p:guide pos="3456"/>
      </p:guideLst>
    </p:cSldViewPr>
  </p:slideViewPr>
  <p:outlineViewPr>
    <p:cViewPr>
      <p:scale>
        <a:sx n="33" d="100"/>
        <a:sy n="33" d="100"/>
      </p:scale>
      <p:origin x="0" y="-1395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20C919-B3FF-45B6-8A94-ACF1DF3BA0F3}" type="datetimeFigureOut">
              <a:rPr lang="en-US" smtClean="0"/>
              <a:pPr/>
              <a:t>10/23/2018</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D0C45B-10BF-49FD-95B1-071107CBFBC8}" type="slidenum">
              <a:rPr lang="en-US" smtClean="0"/>
              <a:pPr/>
              <a:t>‹#›</a:t>
            </a:fld>
            <a:endParaRPr lang="en-US"/>
          </a:p>
        </p:txBody>
      </p:sp>
    </p:spTree>
    <p:extLst>
      <p:ext uri="{BB962C8B-B14F-4D97-AF65-F5344CB8AC3E}">
        <p14:creationId xmlns:p14="http://schemas.microsoft.com/office/powerpoint/2010/main" val="2638696063"/>
      </p:ext>
    </p:extLst>
  </p:cSld>
  <p:clrMap bg1="lt1" tx1="dk1" bg2="lt2" tx2="dk2" accent1="accent1" accent2="accent2" accent3="accent3" accent4="accent4" accent5="accent5" accent6="accent6" hlink="hlink" folHlink="folHlink"/>
  <p:notesStyle>
    <a:lvl1pPr marL="0" algn="l" defTabSz="914327" rtl="0" eaLnBrk="1" latinLnBrk="0" hangingPunct="1">
      <a:defRPr sz="1200" kern="1200">
        <a:solidFill>
          <a:schemeClr val="tx1"/>
        </a:solidFill>
        <a:latin typeface="+mn-lt"/>
        <a:ea typeface="+mn-ea"/>
        <a:cs typeface="+mn-cs"/>
      </a:defRPr>
    </a:lvl1pPr>
    <a:lvl2pPr marL="457164" algn="l" defTabSz="914327" rtl="0" eaLnBrk="1" latinLnBrk="0" hangingPunct="1">
      <a:defRPr sz="1200" kern="1200">
        <a:solidFill>
          <a:schemeClr val="tx1"/>
        </a:solidFill>
        <a:latin typeface="+mn-lt"/>
        <a:ea typeface="+mn-ea"/>
        <a:cs typeface="+mn-cs"/>
      </a:defRPr>
    </a:lvl2pPr>
    <a:lvl3pPr marL="914327" algn="l" defTabSz="914327" rtl="0" eaLnBrk="1" latinLnBrk="0" hangingPunct="1">
      <a:defRPr sz="1200" kern="1200">
        <a:solidFill>
          <a:schemeClr val="tx1"/>
        </a:solidFill>
        <a:latin typeface="+mn-lt"/>
        <a:ea typeface="+mn-ea"/>
        <a:cs typeface="+mn-cs"/>
      </a:defRPr>
    </a:lvl3pPr>
    <a:lvl4pPr marL="1371491" algn="l" defTabSz="914327" rtl="0" eaLnBrk="1" latinLnBrk="0" hangingPunct="1">
      <a:defRPr sz="1200" kern="1200">
        <a:solidFill>
          <a:schemeClr val="tx1"/>
        </a:solidFill>
        <a:latin typeface="+mn-lt"/>
        <a:ea typeface="+mn-ea"/>
        <a:cs typeface="+mn-cs"/>
      </a:defRPr>
    </a:lvl4pPr>
    <a:lvl5pPr marL="1828654" algn="l" defTabSz="914327" rtl="0" eaLnBrk="1" latinLnBrk="0" hangingPunct="1">
      <a:defRPr sz="1200" kern="1200">
        <a:solidFill>
          <a:schemeClr val="tx1"/>
        </a:solidFill>
        <a:latin typeface="+mn-lt"/>
        <a:ea typeface="+mn-ea"/>
        <a:cs typeface="+mn-cs"/>
      </a:defRPr>
    </a:lvl5pPr>
    <a:lvl6pPr marL="2285817" algn="l" defTabSz="914327" rtl="0" eaLnBrk="1" latinLnBrk="0" hangingPunct="1">
      <a:defRPr sz="1200" kern="1200">
        <a:solidFill>
          <a:schemeClr val="tx1"/>
        </a:solidFill>
        <a:latin typeface="+mn-lt"/>
        <a:ea typeface="+mn-ea"/>
        <a:cs typeface="+mn-cs"/>
      </a:defRPr>
    </a:lvl6pPr>
    <a:lvl7pPr marL="2742981" algn="l" defTabSz="914327" rtl="0" eaLnBrk="1" latinLnBrk="0" hangingPunct="1">
      <a:defRPr sz="1200" kern="1200">
        <a:solidFill>
          <a:schemeClr val="tx1"/>
        </a:solidFill>
        <a:latin typeface="+mn-lt"/>
        <a:ea typeface="+mn-ea"/>
        <a:cs typeface="+mn-cs"/>
      </a:defRPr>
    </a:lvl7pPr>
    <a:lvl8pPr marL="3200145" algn="l" defTabSz="914327" rtl="0" eaLnBrk="1" latinLnBrk="0" hangingPunct="1">
      <a:defRPr sz="1200" kern="1200">
        <a:solidFill>
          <a:schemeClr val="tx1"/>
        </a:solidFill>
        <a:latin typeface="+mn-lt"/>
        <a:ea typeface="+mn-ea"/>
        <a:cs typeface="+mn-cs"/>
      </a:defRPr>
    </a:lvl8pPr>
    <a:lvl9pPr marL="3657308" algn="l" defTabSz="91432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85D0C45B-10BF-49FD-95B1-071107CBFBC8}" type="slidenum">
              <a:rPr lang="en-US" smtClean="0"/>
              <a:pPr/>
              <a:t>1</a:t>
            </a:fld>
            <a:endParaRPr lang="en-US"/>
          </a:p>
        </p:txBody>
      </p:sp>
    </p:spTree>
    <p:extLst>
      <p:ext uri="{BB962C8B-B14F-4D97-AF65-F5344CB8AC3E}">
        <p14:creationId xmlns:p14="http://schemas.microsoft.com/office/powerpoint/2010/main" val="1062308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indent="-171450">
              <a:buFont typeface="Arial" panose="020B0604020202020204" pitchFamily="34" charset="0"/>
              <a:buChar char="•"/>
            </a:pPr>
            <a:r>
              <a:rPr lang="en-US" b="1" dirty="0" smtClean="0"/>
              <a:t>Continuous</a:t>
            </a:r>
            <a:r>
              <a:rPr lang="en-US" b="1" baseline="0" dirty="0" smtClean="0"/>
              <a:t> approaches</a:t>
            </a:r>
            <a:r>
              <a:rPr lang="en-US" baseline="0" dirty="0" smtClean="0"/>
              <a:t>: they solve the IP/BP in the continuous domain, i.e. the solution vector they maintain is continuous</a:t>
            </a:r>
          </a:p>
          <a:p>
            <a:pPr marL="628614" lvl="1" indent="-171450">
              <a:buFont typeface="Arial" panose="020B0604020202020204" pitchFamily="34" charset="0"/>
              <a:buChar char="•"/>
            </a:pPr>
            <a:r>
              <a:rPr lang="en-US" baseline="0" dirty="0" smtClean="0"/>
              <a:t>Relaxation methods approximate the binary constraints with continuous constraints, e.g. a box only, an l2-ball only, or an SDP constraint on a lifted constraint space that squares the number of variables. If these approximations are used once, then they are approximated methods. If they are used over and over again refining the binary solution iteratively (e.g. using the penalty method or cutting plane framework), they are called exact methods.</a:t>
            </a:r>
          </a:p>
          <a:p>
            <a:pPr marL="628614" lvl="1" indent="-171450">
              <a:buFont typeface="Arial" panose="020B0604020202020204" pitchFamily="34" charset="0"/>
              <a:buChar char="•"/>
            </a:pPr>
            <a:endParaRPr lang="en-US" baseline="0" dirty="0" smtClean="0"/>
          </a:p>
          <a:p>
            <a:pPr marL="628614" lvl="1" indent="-171450">
              <a:buFont typeface="Arial" panose="020B0604020202020204" pitchFamily="34" charset="0"/>
              <a:buChar char="•"/>
            </a:pPr>
            <a:r>
              <a:rPr lang="en-US" baseline="0" dirty="0" smtClean="0"/>
              <a:t>Replacement methods replace the binary constraints with an equivalent set of continuous constraints. Most often, these equivalent constraints are added to the cost function by enforcing them incrementally using exact penalty methods, which are generic methods; however, they require the global solution to each </a:t>
            </a:r>
            <a:r>
              <a:rPr lang="en-US" baseline="0" dirty="0" err="1" smtClean="0"/>
              <a:t>subproblem</a:t>
            </a:r>
            <a:r>
              <a:rPr lang="en-US" baseline="0" dirty="0" smtClean="0"/>
              <a:t> which is in the majority of cases non-convex even if f is convex. These </a:t>
            </a:r>
            <a:r>
              <a:rPr lang="en-US" baseline="0" dirty="0" err="1" smtClean="0"/>
              <a:t>subproblems</a:t>
            </a:r>
            <a:r>
              <a:rPr lang="en-US" baseline="0" dirty="0" smtClean="0"/>
              <a:t> are therefore expensive, and their convergence proof is most cases requires that the global solution is achieved in each </a:t>
            </a:r>
            <a:r>
              <a:rPr lang="en-US" baseline="0" dirty="0" err="1" smtClean="0"/>
              <a:t>subproblem</a:t>
            </a:r>
            <a:r>
              <a:rPr lang="en-US" baseline="0" dirty="0" smtClean="0"/>
              <a:t>. Our method falls in this category of methods. As we’ll see, our method is iterative and the solution vector is not necessarily binary in each iteration. However, upon convergence, the solution that we converge to will be feasible to the original problem, i.e. binary.</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Discrete approaches solve the IP/BP problem in the discrete domain directly, i.e. the solution vector is binary in each iteration. There are powerful methods in this category, e.g. min-cut/max-flow which are very famous. But, these methods only deal with specific forms of objective and cannot handle constraints. For these types of methods, I recommend that you read up on submodular functions and methods that minimize them (Francis Bach). In a nutshell, they can be considered the discrete analog of convex functions in continuous optimization.</a:t>
            </a:r>
          </a:p>
          <a:p>
            <a:pPr marL="171450" lvl="0" indent="-171450">
              <a:buFont typeface="Arial" panose="020B0604020202020204" pitchFamily="34" charset="0"/>
              <a:buChar char="•"/>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5D0C45B-10BF-49FD-95B1-071107CBFBC8}" type="slidenum">
              <a:rPr lang="en-US" smtClean="0"/>
              <a:pPr/>
              <a:t>10</a:t>
            </a:fld>
            <a:endParaRPr lang="en-US"/>
          </a:p>
        </p:txBody>
      </p:sp>
    </p:spTree>
    <p:extLst>
      <p:ext uri="{BB962C8B-B14F-4D97-AF65-F5344CB8AC3E}">
        <p14:creationId xmlns:p14="http://schemas.microsoft.com/office/powerpoint/2010/main" val="3751039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C45B-10BF-49FD-95B1-071107CBFBC8}" type="slidenum">
              <a:rPr lang="en-US" smtClean="0"/>
              <a:pPr/>
              <a:t>34</a:t>
            </a:fld>
            <a:endParaRPr lang="en-US"/>
          </a:p>
        </p:txBody>
      </p:sp>
    </p:spTree>
    <p:extLst>
      <p:ext uri="{BB962C8B-B14F-4D97-AF65-F5344CB8AC3E}">
        <p14:creationId xmlns:p14="http://schemas.microsoft.com/office/powerpoint/2010/main" val="1627292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C45B-10BF-49FD-95B1-071107CBFBC8}" type="slidenum">
              <a:rPr lang="en-US" smtClean="0"/>
              <a:pPr/>
              <a:t>35</a:t>
            </a:fld>
            <a:endParaRPr lang="en-US"/>
          </a:p>
        </p:txBody>
      </p:sp>
    </p:spTree>
    <p:extLst>
      <p:ext uri="{BB962C8B-B14F-4D97-AF65-F5344CB8AC3E}">
        <p14:creationId xmlns:p14="http://schemas.microsoft.com/office/powerpoint/2010/main" val="162729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C45B-10BF-49FD-95B1-071107CBFBC8}" type="slidenum">
              <a:rPr lang="en-US" smtClean="0"/>
              <a:pPr/>
              <a:t>36</a:t>
            </a:fld>
            <a:endParaRPr lang="en-US"/>
          </a:p>
        </p:txBody>
      </p:sp>
    </p:spTree>
    <p:extLst>
      <p:ext uri="{BB962C8B-B14F-4D97-AF65-F5344CB8AC3E}">
        <p14:creationId xmlns:p14="http://schemas.microsoft.com/office/powerpoint/2010/main" val="162729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beyond BQP</a:t>
            </a:r>
            <a:endParaRPr lang="en-US" dirty="0"/>
          </a:p>
        </p:txBody>
      </p:sp>
      <p:sp>
        <p:nvSpPr>
          <p:cNvPr id="4" name="Slide Number Placeholder 3"/>
          <p:cNvSpPr>
            <a:spLocks noGrp="1"/>
          </p:cNvSpPr>
          <p:nvPr>
            <p:ph type="sldNum" sz="quarter" idx="10"/>
          </p:nvPr>
        </p:nvSpPr>
        <p:spPr/>
        <p:txBody>
          <a:bodyPr/>
          <a:lstStyle/>
          <a:p>
            <a:fld id="{85D0C45B-10BF-49FD-95B1-071107CBFBC8}" type="slidenum">
              <a:rPr lang="en-US" smtClean="0"/>
              <a:pPr/>
              <a:t>37</a:t>
            </a:fld>
            <a:endParaRPr lang="en-US"/>
          </a:p>
        </p:txBody>
      </p:sp>
    </p:spTree>
    <p:extLst>
      <p:ext uri="{BB962C8B-B14F-4D97-AF65-F5344CB8AC3E}">
        <p14:creationId xmlns:p14="http://schemas.microsoft.com/office/powerpoint/2010/main" val="1627292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Kmeans</a:t>
            </a:r>
            <a:r>
              <a:rPr lang="en-US" baseline="0" dirty="0" smtClean="0"/>
              <a:t> is an example of this</a:t>
            </a:r>
            <a:endParaRPr lang="en-US" dirty="0"/>
          </a:p>
        </p:txBody>
      </p:sp>
      <p:sp>
        <p:nvSpPr>
          <p:cNvPr id="4" name="Slide Number Placeholder 3"/>
          <p:cNvSpPr>
            <a:spLocks noGrp="1"/>
          </p:cNvSpPr>
          <p:nvPr>
            <p:ph type="sldNum" sz="quarter" idx="10"/>
          </p:nvPr>
        </p:nvSpPr>
        <p:spPr/>
        <p:txBody>
          <a:bodyPr/>
          <a:lstStyle/>
          <a:p>
            <a:fld id="{85D0C45B-10BF-49FD-95B1-071107CBFBC8}" type="slidenum">
              <a:rPr lang="en-US" smtClean="0"/>
              <a:pPr/>
              <a:t>38</a:t>
            </a:fld>
            <a:endParaRPr lang="en-US"/>
          </a:p>
        </p:txBody>
      </p:sp>
    </p:spTree>
    <p:extLst>
      <p:ext uri="{BB962C8B-B14F-4D97-AF65-F5344CB8AC3E}">
        <p14:creationId xmlns:p14="http://schemas.microsoft.com/office/powerpoint/2010/main" val="1627292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Kmeans</a:t>
            </a:r>
            <a:r>
              <a:rPr lang="en-US" baseline="0" dirty="0" smtClean="0"/>
              <a:t> is an example of this</a:t>
            </a:r>
            <a:endParaRPr lang="en-US" dirty="0"/>
          </a:p>
        </p:txBody>
      </p:sp>
      <p:sp>
        <p:nvSpPr>
          <p:cNvPr id="4" name="Slide Number Placeholder 3"/>
          <p:cNvSpPr>
            <a:spLocks noGrp="1"/>
          </p:cNvSpPr>
          <p:nvPr>
            <p:ph type="sldNum" sz="quarter" idx="10"/>
          </p:nvPr>
        </p:nvSpPr>
        <p:spPr/>
        <p:txBody>
          <a:bodyPr/>
          <a:lstStyle/>
          <a:p>
            <a:fld id="{85D0C45B-10BF-49FD-95B1-071107CBFBC8}" type="slidenum">
              <a:rPr lang="en-US" smtClean="0"/>
              <a:pPr/>
              <a:t>39</a:t>
            </a:fld>
            <a:endParaRPr lang="en-US"/>
          </a:p>
        </p:txBody>
      </p:sp>
    </p:spTree>
    <p:extLst>
      <p:ext uri="{BB962C8B-B14F-4D97-AF65-F5344CB8AC3E}">
        <p14:creationId xmlns:p14="http://schemas.microsoft.com/office/powerpoint/2010/main" val="4158267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2895604"/>
            <a:ext cx="9326880" cy="1470025"/>
          </a:xfrm>
        </p:spPr>
        <p:txBody>
          <a:bodyPr anchor="b"/>
          <a:lstStyle>
            <a:lvl1pPr algn="l">
              <a:defRPr>
                <a:solidFill>
                  <a:schemeClr val="bg1"/>
                </a:solidFill>
                <a:latin typeface="Arial"/>
                <a:cs typeface="Arial"/>
              </a:defRPr>
            </a:lvl1pPr>
          </a:lstStyle>
          <a:p>
            <a:r>
              <a:rPr lang="en-US" smtClean="0"/>
              <a:t>Click to edit Master title style</a:t>
            </a:r>
            <a:endParaRPr lang="en-US"/>
          </a:p>
        </p:txBody>
      </p:sp>
      <p:sp>
        <p:nvSpPr>
          <p:cNvPr id="3" name="Subtitle 2"/>
          <p:cNvSpPr>
            <a:spLocks noGrp="1"/>
          </p:cNvSpPr>
          <p:nvPr>
            <p:ph type="subTitle" idx="1"/>
          </p:nvPr>
        </p:nvSpPr>
        <p:spPr>
          <a:xfrm>
            <a:off x="548640" y="4651375"/>
            <a:ext cx="7680960" cy="838200"/>
          </a:xfrm>
        </p:spPr>
        <p:txBody>
          <a:bodyPr anchor="b"/>
          <a:lstStyle>
            <a:lvl1pPr marL="0" indent="0" algn="l">
              <a:buNone/>
              <a:defRPr>
                <a:solidFill>
                  <a:schemeClr val="tx1">
                    <a:tint val="75000"/>
                  </a:schemeClr>
                </a:solidFill>
                <a:latin typeface="Arial"/>
                <a:cs typeface="Arial"/>
              </a:defRPr>
            </a:lvl1pPr>
            <a:lvl2pPr marL="457164" indent="0" algn="ctr">
              <a:buNone/>
              <a:defRPr>
                <a:solidFill>
                  <a:schemeClr val="tx1">
                    <a:tint val="75000"/>
                  </a:schemeClr>
                </a:solidFill>
              </a:defRPr>
            </a:lvl2pPr>
            <a:lvl3pPr marL="914327" indent="0" algn="ctr">
              <a:buNone/>
              <a:defRPr>
                <a:solidFill>
                  <a:schemeClr val="tx1">
                    <a:tint val="75000"/>
                  </a:schemeClr>
                </a:solidFill>
              </a:defRPr>
            </a:lvl3pPr>
            <a:lvl4pPr marL="1371491" indent="0" algn="ctr">
              <a:buNone/>
              <a:defRPr>
                <a:solidFill>
                  <a:schemeClr val="tx1">
                    <a:tint val="75000"/>
                  </a:schemeClr>
                </a:solidFill>
              </a:defRPr>
            </a:lvl4pPr>
            <a:lvl5pPr marL="1828654" indent="0" algn="ctr">
              <a:buNone/>
              <a:defRPr>
                <a:solidFill>
                  <a:schemeClr val="tx1">
                    <a:tint val="75000"/>
                  </a:schemeClr>
                </a:solidFill>
              </a:defRPr>
            </a:lvl5pPr>
            <a:lvl6pPr marL="2285817" indent="0" algn="ctr">
              <a:buNone/>
              <a:defRPr>
                <a:solidFill>
                  <a:schemeClr val="tx1">
                    <a:tint val="75000"/>
                  </a:schemeClr>
                </a:solidFill>
              </a:defRPr>
            </a:lvl6pPr>
            <a:lvl7pPr marL="2742981" indent="0" algn="ctr">
              <a:buNone/>
              <a:defRPr>
                <a:solidFill>
                  <a:schemeClr val="tx1">
                    <a:tint val="75000"/>
                  </a:schemeClr>
                </a:solidFill>
              </a:defRPr>
            </a:lvl7pPr>
            <a:lvl8pPr marL="3200145"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a:xfrm>
            <a:off x="548640" y="6356353"/>
            <a:ext cx="6675120" cy="365125"/>
          </a:xfrm>
          <a:prstGeom prst="rect">
            <a:avLst/>
          </a:prstGeom>
        </p:spPr>
        <p:txBody>
          <a:bodyPr anchor="ctr"/>
          <a:lstStyle>
            <a:lvl1pPr algn="l">
              <a:defRPr sz="1000"/>
            </a:lvl1pPr>
          </a:lstStyle>
          <a:p>
            <a:endParaRPr lang="en-US"/>
          </a:p>
        </p:txBody>
      </p:sp>
      <p:sp>
        <p:nvSpPr>
          <p:cNvPr id="6" name="Slide Number Placeholder 5"/>
          <p:cNvSpPr>
            <a:spLocks noGrp="1"/>
          </p:cNvSpPr>
          <p:nvPr>
            <p:ph type="sldNum" sz="quarter" idx="12"/>
          </p:nvPr>
        </p:nvSpPr>
        <p:spPr>
          <a:xfrm>
            <a:off x="7863840" y="6356353"/>
            <a:ext cx="2560320" cy="365125"/>
          </a:xfrm>
          <a:prstGeom prst="rect">
            <a:avLst/>
          </a:prstGeom>
        </p:spPr>
        <p:txBody>
          <a:bodyPr/>
          <a:lstStyle/>
          <a:p>
            <a:fld id="{38B77F7B-562C-4BD5-83D7-C31963F51B5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1"/>
                </a:solidFill>
                <a:latin typeface="Arial"/>
                <a:cs typeface="Arial"/>
              </a:defRPr>
            </a:lvl1pPr>
          </a:lstStyle>
          <a:p>
            <a:r>
              <a:rPr lang="en-US" smtClean="0"/>
              <a:t>Click to edit Master title style</a:t>
            </a:r>
            <a:endParaRPr lang="en-US" dirty="0"/>
          </a:p>
        </p:txBody>
      </p:sp>
      <p:sp>
        <p:nvSpPr>
          <p:cNvPr id="3" name="Content Placeholder 2"/>
          <p:cNvSpPr>
            <a:spLocks noGrp="1"/>
          </p:cNvSpPr>
          <p:nvPr>
            <p:ph idx="1"/>
          </p:nvPr>
        </p:nvSpPr>
        <p:spPr>
          <a:xfrm>
            <a:off x="548640" y="1600202"/>
            <a:ext cx="9875520" cy="4525963"/>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1"/>
          </p:nvPr>
        </p:nvSpPr>
        <p:spPr>
          <a:xfrm>
            <a:off x="548640" y="6356353"/>
            <a:ext cx="6675120" cy="365125"/>
          </a:xfrm>
          <a:prstGeom prst="rect">
            <a:avLst/>
          </a:prstGeom>
        </p:spPr>
        <p:txBody>
          <a:bodyPr anchor="ctr"/>
          <a:lstStyle>
            <a:lvl1pPr algn="l">
              <a:defRPr sz="1000"/>
            </a:lvl1pPr>
          </a:lstStyle>
          <a:p>
            <a:endParaRPr lang="en-US"/>
          </a:p>
        </p:txBody>
      </p:sp>
      <p:sp>
        <p:nvSpPr>
          <p:cNvPr id="8" name="Slide Number Placeholder 5"/>
          <p:cNvSpPr>
            <a:spLocks noGrp="1"/>
          </p:cNvSpPr>
          <p:nvPr>
            <p:ph type="sldNum" sz="quarter" idx="12"/>
          </p:nvPr>
        </p:nvSpPr>
        <p:spPr>
          <a:xfrm>
            <a:off x="7863840" y="6356353"/>
            <a:ext cx="2560320" cy="365125"/>
          </a:xfrm>
          <a:prstGeom prst="rect">
            <a:avLst/>
          </a:prstGeom>
        </p:spPr>
        <p:txBody>
          <a:bodyPr/>
          <a:lstStyle/>
          <a:p>
            <a:fld id="{38B77F7B-562C-4BD5-83D7-C31963F51B5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rgbClr val="FFFFFF"/>
                </a:solidFill>
                <a:latin typeface="Arial"/>
                <a:cs typeface="Arial"/>
              </a:defRPr>
            </a:lvl1pPr>
          </a:lstStyle>
          <a:p>
            <a:r>
              <a:rPr lang="en-US" smtClean="0"/>
              <a:t>Click to edit Master title style</a:t>
            </a:r>
            <a:endParaRPr lang="en-US"/>
          </a:p>
        </p:txBody>
      </p:sp>
      <p:sp>
        <p:nvSpPr>
          <p:cNvPr id="3" name="Content Placeholder 2"/>
          <p:cNvSpPr>
            <a:spLocks noGrp="1"/>
          </p:cNvSpPr>
          <p:nvPr>
            <p:ph sz="half" idx="1"/>
          </p:nvPr>
        </p:nvSpPr>
        <p:spPr>
          <a:xfrm>
            <a:off x="548640" y="1600202"/>
            <a:ext cx="484632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77840" y="1600202"/>
            <a:ext cx="484632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4"/>
          <p:cNvSpPr>
            <a:spLocks noGrp="1"/>
          </p:cNvSpPr>
          <p:nvPr>
            <p:ph type="ftr" sz="quarter" idx="3"/>
          </p:nvPr>
        </p:nvSpPr>
        <p:spPr>
          <a:xfrm>
            <a:off x="548640" y="6356353"/>
            <a:ext cx="6675120" cy="365125"/>
          </a:xfrm>
          <a:prstGeom prst="rect">
            <a:avLst/>
          </a:prstGeom>
        </p:spPr>
        <p:txBody>
          <a:bodyPr anchor="ctr"/>
          <a:lstStyle>
            <a:lvl1pPr algn="l">
              <a:defRPr sz="1000">
                <a:solidFill>
                  <a:schemeClr val="bg1">
                    <a:lumMod val="50000"/>
                  </a:schemeClr>
                </a:solidFill>
              </a:defRPr>
            </a:lvl1pPr>
          </a:lstStyle>
          <a:p>
            <a:endParaRPr lang="en-US"/>
          </a:p>
        </p:txBody>
      </p:sp>
      <p:sp>
        <p:nvSpPr>
          <p:cNvPr id="9" name="Slide Number Placeholder 5"/>
          <p:cNvSpPr>
            <a:spLocks noGrp="1"/>
          </p:cNvSpPr>
          <p:nvPr>
            <p:ph type="sldNum" sz="quarter" idx="4"/>
          </p:nvPr>
        </p:nvSpPr>
        <p:spPr>
          <a:xfrm>
            <a:off x="7863840" y="6356353"/>
            <a:ext cx="2560320" cy="365125"/>
          </a:xfrm>
          <a:prstGeom prst="rect">
            <a:avLst/>
          </a:prstGeom>
        </p:spPr>
        <p:txBody>
          <a:bodyPr/>
          <a:lstStyle>
            <a:lvl1pPr algn="r">
              <a:defRPr sz="1200">
                <a:solidFill>
                  <a:schemeClr val="bg1">
                    <a:lumMod val="50000"/>
                  </a:schemeClr>
                </a:solidFill>
              </a:defRPr>
            </a:lvl1pPr>
          </a:lstStyle>
          <a:p>
            <a:fld id="{38B77F7B-562C-4BD5-83D7-C31963F51B5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548640" y="6356353"/>
            <a:ext cx="6675120" cy="365125"/>
          </a:xfrm>
          <a:prstGeom prst="rect">
            <a:avLst/>
          </a:prstGeom>
        </p:spPr>
        <p:txBody>
          <a:bodyPr anchor="ctr"/>
          <a:lstStyle>
            <a:lvl1pPr algn="l">
              <a:defRPr sz="10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7863840" y="6356353"/>
            <a:ext cx="2560320" cy="365125"/>
          </a:xfrm>
          <a:prstGeom prst="rect">
            <a:avLst/>
          </a:prstGeom>
        </p:spPr>
        <p:txBody>
          <a:bodyPr/>
          <a:lstStyle>
            <a:lvl1pPr algn="r">
              <a:defRPr sz="1200">
                <a:solidFill>
                  <a:schemeClr val="bg1">
                    <a:lumMod val="50000"/>
                  </a:schemeClr>
                </a:solidFill>
              </a:defRPr>
            </a:lvl1pPr>
          </a:lstStyle>
          <a:p>
            <a:fld id="{38B77F7B-562C-4BD5-83D7-C31963F51B5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4" y="1644652"/>
            <a:ext cx="3609976" cy="869951"/>
          </a:xfrm>
        </p:spPr>
        <p:txBody>
          <a:bodyPr anchor="b"/>
          <a:lstStyle>
            <a:lvl1pPr algn="l">
              <a:defRPr sz="2000" b="1">
                <a:latin typeface="Arial"/>
                <a:cs typeface="Arial"/>
              </a:defRPr>
            </a:lvl1pPr>
          </a:lstStyle>
          <a:p>
            <a:r>
              <a:rPr lang="en-US" smtClean="0"/>
              <a:t>Click to edit Master title style</a:t>
            </a:r>
            <a:endParaRPr lang="en-US"/>
          </a:p>
        </p:txBody>
      </p:sp>
      <p:sp>
        <p:nvSpPr>
          <p:cNvPr id="3" name="Content Placeholder 2"/>
          <p:cNvSpPr>
            <a:spLocks noGrp="1"/>
          </p:cNvSpPr>
          <p:nvPr>
            <p:ph idx="1"/>
          </p:nvPr>
        </p:nvSpPr>
        <p:spPr>
          <a:xfrm>
            <a:off x="4290060" y="1644653"/>
            <a:ext cx="6134100" cy="4481513"/>
          </a:xfrm>
        </p:spPr>
        <p:txBody>
          <a:bodyPr/>
          <a:lstStyle>
            <a:lvl1pPr>
              <a:defRPr sz="3200">
                <a:latin typeface="Arial"/>
                <a:cs typeface="Arial"/>
              </a:defRPr>
            </a:lvl1pPr>
            <a:lvl2pPr>
              <a:defRPr sz="2800">
                <a:latin typeface="Arial"/>
                <a:cs typeface="Arial"/>
              </a:defRPr>
            </a:lvl2pPr>
            <a:lvl3pPr>
              <a:defRPr sz="2400">
                <a:latin typeface="Arial"/>
                <a:cs typeface="Arial"/>
              </a:defRPr>
            </a:lvl3pPr>
            <a:lvl4pPr>
              <a:defRPr sz="2000">
                <a:latin typeface="Arial"/>
                <a:cs typeface="Arial"/>
              </a:defRPr>
            </a:lvl4pPr>
            <a:lvl5pPr>
              <a:defRPr sz="2000">
                <a:latin typeface="Arial"/>
                <a:cs typeface="Aria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4" y="2514602"/>
            <a:ext cx="3609976" cy="3611563"/>
          </a:xfrm>
        </p:spPr>
        <p:txBody>
          <a:bodyPr/>
          <a:lstStyle>
            <a:lvl1pPr marL="0" indent="0">
              <a:buNone/>
              <a:defRPr sz="1400">
                <a:latin typeface="Arial"/>
                <a:cs typeface="Arial"/>
              </a:defRPr>
            </a:lvl1pPr>
            <a:lvl2pPr marL="457164" indent="0">
              <a:buNone/>
              <a:defRPr sz="1200"/>
            </a:lvl2pPr>
            <a:lvl3pPr marL="914327" indent="0">
              <a:buNone/>
              <a:defRPr sz="1000"/>
            </a:lvl3pPr>
            <a:lvl4pPr marL="1371491" indent="0">
              <a:buNone/>
              <a:defRPr sz="900"/>
            </a:lvl4pPr>
            <a:lvl5pPr marL="1828654" indent="0">
              <a:buNone/>
              <a:defRPr sz="900"/>
            </a:lvl5pPr>
            <a:lvl6pPr marL="2285817" indent="0">
              <a:buNone/>
              <a:defRPr sz="900"/>
            </a:lvl6pPr>
            <a:lvl7pPr marL="2742981" indent="0">
              <a:buNone/>
              <a:defRPr sz="900"/>
            </a:lvl7pPr>
            <a:lvl8pPr marL="3200145" indent="0">
              <a:buNone/>
              <a:defRPr sz="900"/>
            </a:lvl8pPr>
            <a:lvl9pPr marL="3657308" indent="0">
              <a:buNone/>
              <a:defRPr sz="900"/>
            </a:lvl9pPr>
          </a:lstStyle>
          <a:p>
            <a:pPr lvl="0"/>
            <a:r>
              <a:rPr lang="en-US" smtClean="0"/>
              <a:t>Click to edit Master text styles</a:t>
            </a:r>
          </a:p>
        </p:txBody>
      </p:sp>
      <p:sp>
        <p:nvSpPr>
          <p:cNvPr id="8" name="Footer Placeholder 4"/>
          <p:cNvSpPr>
            <a:spLocks noGrp="1"/>
          </p:cNvSpPr>
          <p:nvPr>
            <p:ph type="ftr" sz="quarter" idx="3"/>
          </p:nvPr>
        </p:nvSpPr>
        <p:spPr>
          <a:xfrm>
            <a:off x="548640" y="6356353"/>
            <a:ext cx="6675120" cy="365125"/>
          </a:xfrm>
          <a:prstGeom prst="rect">
            <a:avLst/>
          </a:prstGeom>
        </p:spPr>
        <p:txBody>
          <a:bodyPr anchor="ctr"/>
          <a:lstStyle>
            <a:lvl1pPr algn="l">
              <a:defRPr sz="1000">
                <a:solidFill>
                  <a:schemeClr val="bg1">
                    <a:lumMod val="50000"/>
                  </a:schemeClr>
                </a:solidFill>
              </a:defRPr>
            </a:lvl1pPr>
          </a:lstStyle>
          <a:p>
            <a:endParaRPr lang="en-US"/>
          </a:p>
        </p:txBody>
      </p:sp>
      <p:sp>
        <p:nvSpPr>
          <p:cNvPr id="9" name="Slide Number Placeholder 5"/>
          <p:cNvSpPr>
            <a:spLocks noGrp="1"/>
          </p:cNvSpPr>
          <p:nvPr>
            <p:ph type="sldNum" sz="quarter" idx="4"/>
          </p:nvPr>
        </p:nvSpPr>
        <p:spPr>
          <a:xfrm>
            <a:off x="7863840" y="6356353"/>
            <a:ext cx="2560320" cy="365125"/>
          </a:xfrm>
          <a:prstGeom prst="rect">
            <a:avLst/>
          </a:prstGeom>
        </p:spPr>
        <p:txBody>
          <a:bodyPr/>
          <a:lstStyle>
            <a:lvl1pPr algn="r">
              <a:defRPr sz="1200">
                <a:solidFill>
                  <a:schemeClr val="bg1">
                    <a:lumMod val="50000"/>
                  </a:schemeClr>
                </a:solidFill>
              </a:defRPr>
            </a:lvl1pPr>
          </a:lstStyle>
          <a:p>
            <a:fld id="{38B77F7B-562C-4BD5-83D7-C31963F51B5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4800600"/>
            <a:ext cx="6583680" cy="566738"/>
          </a:xfrm>
        </p:spPr>
        <p:txBody>
          <a:bodyPr anchor="b"/>
          <a:lstStyle>
            <a:lvl1pPr algn="l">
              <a:defRPr sz="2000" b="1">
                <a:latin typeface="Arial"/>
                <a:cs typeface="Arial"/>
              </a:defRPr>
            </a:lvl1pPr>
          </a:lstStyle>
          <a:p>
            <a:r>
              <a:rPr lang="en-US" smtClean="0"/>
              <a:t>Click to edit Master title style</a:t>
            </a:r>
            <a:endParaRPr lang="en-US"/>
          </a:p>
        </p:txBody>
      </p:sp>
      <p:sp>
        <p:nvSpPr>
          <p:cNvPr id="3" name="Picture Placeholder 2"/>
          <p:cNvSpPr>
            <a:spLocks noGrp="1"/>
          </p:cNvSpPr>
          <p:nvPr>
            <p:ph type="pic" idx="1"/>
          </p:nvPr>
        </p:nvSpPr>
        <p:spPr>
          <a:xfrm>
            <a:off x="2150746" y="612776"/>
            <a:ext cx="6583680" cy="4114800"/>
          </a:xfrm>
        </p:spPr>
        <p:txBody>
          <a:bodyPr/>
          <a:lstStyle>
            <a:lvl1pPr marL="0" indent="0">
              <a:buNone/>
              <a:defRPr sz="3200"/>
            </a:lvl1pPr>
            <a:lvl2pPr marL="457164" indent="0">
              <a:buNone/>
              <a:defRPr sz="2800"/>
            </a:lvl2pPr>
            <a:lvl3pPr marL="914327" indent="0">
              <a:buNone/>
              <a:defRPr sz="2400"/>
            </a:lvl3pPr>
            <a:lvl4pPr marL="1371491" indent="0">
              <a:buNone/>
              <a:defRPr sz="2000"/>
            </a:lvl4pPr>
            <a:lvl5pPr marL="1828654" indent="0">
              <a:buNone/>
              <a:defRPr sz="2000"/>
            </a:lvl5pPr>
            <a:lvl6pPr marL="2285817" indent="0">
              <a:buNone/>
              <a:defRPr sz="2000"/>
            </a:lvl6pPr>
            <a:lvl7pPr marL="2742981" indent="0">
              <a:buNone/>
              <a:defRPr sz="2000"/>
            </a:lvl7pPr>
            <a:lvl8pPr marL="3200145" indent="0">
              <a:buNone/>
              <a:defRPr sz="2000"/>
            </a:lvl8pPr>
            <a:lvl9pPr marL="3657308"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150746" y="5367341"/>
            <a:ext cx="6583680" cy="804863"/>
          </a:xfrm>
        </p:spPr>
        <p:txBody>
          <a:bodyPr/>
          <a:lstStyle>
            <a:lvl1pPr marL="0" indent="0">
              <a:buNone/>
              <a:defRPr sz="1400">
                <a:latin typeface="Arial"/>
                <a:cs typeface="Arial"/>
              </a:defRPr>
            </a:lvl1pPr>
            <a:lvl2pPr marL="457164" indent="0">
              <a:buNone/>
              <a:defRPr sz="1200"/>
            </a:lvl2pPr>
            <a:lvl3pPr marL="914327" indent="0">
              <a:buNone/>
              <a:defRPr sz="1000"/>
            </a:lvl3pPr>
            <a:lvl4pPr marL="1371491" indent="0">
              <a:buNone/>
              <a:defRPr sz="900"/>
            </a:lvl4pPr>
            <a:lvl5pPr marL="1828654" indent="0">
              <a:buNone/>
              <a:defRPr sz="900"/>
            </a:lvl5pPr>
            <a:lvl6pPr marL="2285817" indent="0">
              <a:buNone/>
              <a:defRPr sz="900"/>
            </a:lvl6pPr>
            <a:lvl7pPr marL="2742981" indent="0">
              <a:buNone/>
              <a:defRPr sz="900"/>
            </a:lvl7pPr>
            <a:lvl8pPr marL="3200145" indent="0">
              <a:buNone/>
              <a:defRPr sz="900"/>
            </a:lvl8pPr>
            <a:lvl9pPr marL="3657308" indent="0">
              <a:buNone/>
              <a:defRPr sz="900"/>
            </a:lvl9pPr>
          </a:lstStyle>
          <a:p>
            <a:pPr lvl="0"/>
            <a:r>
              <a:rPr lang="en-US" smtClean="0"/>
              <a:t>Click to edit Master text styles</a:t>
            </a:r>
          </a:p>
        </p:txBody>
      </p:sp>
      <p:sp>
        <p:nvSpPr>
          <p:cNvPr id="8" name="Footer Placeholder 4"/>
          <p:cNvSpPr>
            <a:spLocks noGrp="1"/>
          </p:cNvSpPr>
          <p:nvPr>
            <p:ph type="ftr" sz="quarter" idx="3"/>
          </p:nvPr>
        </p:nvSpPr>
        <p:spPr>
          <a:xfrm>
            <a:off x="548640" y="6356353"/>
            <a:ext cx="6675120" cy="365125"/>
          </a:xfrm>
          <a:prstGeom prst="rect">
            <a:avLst/>
          </a:prstGeom>
        </p:spPr>
        <p:txBody>
          <a:bodyPr anchor="ctr"/>
          <a:lstStyle>
            <a:lvl1pPr algn="l">
              <a:defRPr sz="1000">
                <a:solidFill>
                  <a:schemeClr val="bg1">
                    <a:lumMod val="50000"/>
                  </a:schemeClr>
                </a:solidFill>
              </a:defRPr>
            </a:lvl1pPr>
          </a:lstStyle>
          <a:p>
            <a:endParaRPr lang="en-US"/>
          </a:p>
        </p:txBody>
      </p:sp>
      <p:sp>
        <p:nvSpPr>
          <p:cNvPr id="9" name="Slide Number Placeholder 5"/>
          <p:cNvSpPr>
            <a:spLocks noGrp="1"/>
          </p:cNvSpPr>
          <p:nvPr>
            <p:ph type="sldNum" sz="quarter" idx="4"/>
          </p:nvPr>
        </p:nvSpPr>
        <p:spPr>
          <a:xfrm>
            <a:off x="7863840" y="6356353"/>
            <a:ext cx="2560320" cy="365125"/>
          </a:xfrm>
          <a:prstGeom prst="rect">
            <a:avLst/>
          </a:prstGeom>
        </p:spPr>
        <p:txBody>
          <a:bodyPr/>
          <a:lstStyle>
            <a:lvl1pPr algn="r">
              <a:defRPr sz="1200">
                <a:solidFill>
                  <a:schemeClr val="bg1">
                    <a:lumMod val="50000"/>
                  </a:schemeClr>
                </a:solidFill>
              </a:defRPr>
            </a:lvl1pPr>
          </a:lstStyle>
          <a:p>
            <a:fld id="{38B77F7B-562C-4BD5-83D7-C31963F51B5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4419600"/>
            <a:ext cx="9875520" cy="1143000"/>
          </a:xfrm>
        </p:spPr>
        <p:txBody>
          <a:bodyPr/>
          <a:lstStyle>
            <a:lvl1pPr algn="l">
              <a:defRPr>
                <a:solidFill>
                  <a:srgbClr val="FFFFFF"/>
                </a:solidFill>
                <a:latin typeface="Arial"/>
                <a:cs typeface="Arial"/>
              </a:defRPr>
            </a:lvl1pPr>
          </a:lstStyle>
          <a:p>
            <a:r>
              <a:rPr lang="en-US" dirty="0" smtClean="0"/>
              <a:t>Thank You</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274639"/>
            <a:ext cx="9875520" cy="1143000"/>
          </a:xfrm>
          <a:prstGeom prst="rect">
            <a:avLst/>
          </a:prstGeom>
        </p:spPr>
        <p:txBody>
          <a:bodyPr vert="horz" lIns="91433" tIns="45717" rIns="91433" bIns="45717"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48640" y="1600202"/>
            <a:ext cx="9875520" cy="4525963"/>
          </a:xfrm>
          <a:prstGeom prst="rect">
            <a:avLst/>
          </a:prstGeom>
        </p:spPr>
        <p:txBody>
          <a:bodyPr vert="horz" lIns="91433" tIns="45717" rIns="91433" bIns="4571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ooter Placeholder 4"/>
          <p:cNvSpPr>
            <a:spLocks noGrp="1"/>
          </p:cNvSpPr>
          <p:nvPr>
            <p:ph type="ftr" sz="quarter" idx="3"/>
          </p:nvPr>
        </p:nvSpPr>
        <p:spPr>
          <a:xfrm>
            <a:off x="548640" y="6356353"/>
            <a:ext cx="6675120" cy="365125"/>
          </a:xfrm>
          <a:prstGeom prst="rect">
            <a:avLst/>
          </a:prstGeom>
        </p:spPr>
        <p:txBody>
          <a:bodyPr lIns="91433" tIns="45717" rIns="91433" bIns="45717" anchor="ctr"/>
          <a:lstStyle>
            <a:lvl1pPr algn="l">
              <a:defRPr sz="1000">
                <a:solidFill>
                  <a:schemeClr val="bg1">
                    <a:lumMod val="50000"/>
                  </a:schemeClr>
                </a:solidFill>
              </a:defRPr>
            </a:lvl1pPr>
          </a:lstStyle>
          <a:p>
            <a:endParaRPr lang="en-US"/>
          </a:p>
        </p:txBody>
      </p:sp>
      <p:sp>
        <p:nvSpPr>
          <p:cNvPr id="10" name="Slide Number Placeholder 5"/>
          <p:cNvSpPr>
            <a:spLocks noGrp="1"/>
          </p:cNvSpPr>
          <p:nvPr>
            <p:ph type="sldNum" sz="quarter" idx="4"/>
          </p:nvPr>
        </p:nvSpPr>
        <p:spPr>
          <a:xfrm>
            <a:off x="7863840" y="6356353"/>
            <a:ext cx="2560320" cy="365125"/>
          </a:xfrm>
          <a:prstGeom prst="rect">
            <a:avLst/>
          </a:prstGeom>
        </p:spPr>
        <p:txBody>
          <a:bodyPr lIns="91433" tIns="45717" rIns="91433" bIns="45717"/>
          <a:lstStyle>
            <a:lvl1pPr algn="r">
              <a:defRPr sz="1200">
                <a:solidFill>
                  <a:schemeClr val="bg1">
                    <a:lumMod val="50000"/>
                  </a:schemeClr>
                </a:solidFill>
              </a:defRPr>
            </a:lvl1pPr>
          </a:lstStyle>
          <a:p>
            <a:fld id="{38B77F7B-562C-4BD5-83D7-C31963F51B5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defTabSz="457164" rtl="0" eaLnBrk="1" latinLnBrk="0" hangingPunct="1">
        <a:spcBef>
          <a:spcPct val="0"/>
        </a:spcBef>
        <a:buNone/>
        <a:defRPr sz="4400" kern="1200">
          <a:solidFill>
            <a:schemeClr val="tx1"/>
          </a:solidFill>
          <a:latin typeface="+mj-lt"/>
          <a:ea typeface="+mj-ea"/>
          <a:cs typeface="+mj-cs"/>
        </a:defRPr>
      </a:lvl1pPr>
    </p:titleStyle>
    <p:bodyStyle>
      <a:lvl1pPr marL="342873" indent="-342873" algn="l" defTabSz="457164" rtl="0" eaLnBrk="1" latinLnBrk="0" hangingPunct="1">
        <a:spcBef>
          <a:spcPct val="20000"/>
        </a:spcBef>
        <a:buFont typeface="Arial"/>
        <a:buChar char="•"/>
        <a:defRPr sz="3200" kern="1200">
          <a:solidFill>
            <a:schemeClr val="tx1"/>
          </a:solidFill>
          <a:latin typeface="+mn-lt"/>
          <a:ea typeface="+mn-ea"/>
          <a:cs typeface="+mn-cs"/>
        </a:defRPr>
      </a:lvl1pPr>
      <a:lvl2pPr marL="742890" indent="-285727" algn="l" defTabSz="457164" rtl="0" eaLnBrk="1" latinLnBrk="0" hangingPunct="1">
        <a:spcBef>
          <a:spcPct val="20000"/>
        </a:spcBef>
        <a:buFont typeface="Arial"/>
        <a:buChar char="–"/>
        <a:defRPr sz="2800" kern="1200">
          <a:solidFill>
            <a:schemeClr val="tx1"/>
          </a:solidFill>
          <a:latin typeface="+mn-lt"/>
          <a:ea typeface="+mn-ea"/>
          <a:cs typeface="+mn-cs"/>
        </a:defRPr>
      </a:lvl2pPr>
      <a:lvl3pPr marL="1142909" indent="-228582" algn="l" defTabSz="457164" rtl="0" eaLnBrk="1" latinLnBrk="0" hangingPunct="1">
        <a:spcBef>
          <a:spcPct val="20000"/>
        </a:spcBef>
        <a:buFont typeface="Arial"/>
        <a:buChar char="•"/>
        <a:defRPr sz="2400" kern="1200">
          <a:solidFill>
            <a:schemeClr val="tx1"/>
          </a:solidFill>
          <a:latin typeface="+mn-lt"/>
          <a:ea typeface="+mn-ea"/>
          <a:cs typeface="+mn-cs"/>
        </a:defRPr>
      </a:lvl3pPr>
      <a:lvl4pPr marL="1600072" indent="-228582" algn="l" defTabSz="457164" rtl="0" eaLnBrk="1" latinLnBrk="0" hangingPunct="1">
        <a:spcBef>
          <a:spcPct val="20000"/>
        </a:spcBef>
        <a:buFont typeface="Arial"/>
        <a:buChar char="–"/>
        <a:defRPr sz="2000" kern="1200">
          <a:solidFill>
            <a:schemeClr val="tx1"/>
          </a:solidFill>
          <a:latin typeface="+mn-lt"/>
          <a:ea typeface="+mn-ea"/>
          <a:cs typeface="+mn-cs"/>
        </a:defRPr>
      </a:lvl4pPr>
      <a:lvl5pPr marL="2057236" indent="-228582" algn="l" defTabSz="457164" rtl="0" eaLnBrk="1" latinLnBrk="0" hangingPunct="1">
        <a:spcBef>
          <a:spcPct val="20000"/>
        </a:spcBef>
        <a:buFont typeface="Arial"/>
        <a:buChar char="»"/>
        <a:defRPr sz="2000" kern="1200">
          <a:solidFill>
            <a:schemeClr val="tx1"/>
          </a:solidFill>
          <a:latin typeface="+mn-lt"/>
          <a:ea typeface="+mn-ea"/>
          <a:cs typeface="+mn-cs"/>
        </a:defRPr>
      </a:lvl5pPr>
      <a:lvl6pPr marL="2514399" indent="-228582" algn="l" defTabSz="457164" rtl="0" eaLnBrk="1" latinLnBrk="0" hangingPunct="1">
        <a:spcBef>
          <a:spcPct val="20000"/>
        </a:spcBef>
        <a:buFont typeface="Arial"/>
        <a:buChar char="•"/>
        <a:defRPr sz="2000" kern="1200">
          <a:solidFill>
            <a:schemeClr val="tx1"/>
          </a:solidFill>
          <a:latin typeface="+mn-lt"/>
          <a:ea typeface="+mn-ea"/>
          <a:cs typeface="+mn-cs"/>
        </a:defRPr>
      </a:lvl6pPr>
      <a:lvl7pPr marL="2971563" indent="-228582" algn="l" defTabSz="457164" rtl="0" eaLnBrk="1" latinLnBrk="0" hangingPunct="1">
        <a:spcBef>
          <a:spcPct val="20000"/>
        </a:spcBef>
        <a:buFont typeface="Arial"/>
        <a:buChar char="•"/>
        <a:defRPr sz="2000" kern="1200">
          <a:solidFill>
            <a:schemeClr val="tx1"/>
          </a:solidFill>
          <a:latin typeface="+mn-lt"/>
          <a:ea typeface="+mn-ea"/>
          <a:cs typeface="+mn-cs"/>
        </a:defRPr>
      </a:lvl7pPr>
      <a:lvl8pPr marL="3428727" indent="-228582" algn="l" defTabSz="457164" rtl="0" eaLnBrk="1" latinLnBrk="0" hangingPunct="1">
        <a:spcBef>
          <a:spcPct val="20000"/>
        </a:spcBef>
        <a:buFont typeface="Arial"/>
        <a:buChar char="•"/>
        <a:defRPr sz="2000" kern="1200">
          <a:solidFill>
            <a:schemeClr val="tx1"/>
          </a:solidFill>
          <a:latin typeface="+mn-lt"/>
          <a:ea typeface="+mn-ea"/>
          <a:cs typeface="+mn-cs"/>
        </a:defRPr>
      </a:lvl8pPr>
      <a:lvl9pPr marL="3885890" indent="-228582" algn="l" defTabSz="45716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4" rtl="0" eaLnBrk="1" latinLnBrk="0" hangingPunct="1">
        <a:defRPr sz="1800" kern="1200">
          <a:solidFill>
            <a:schemeClr val="tx1"/>
          </a:solidFill>
          <a:latin typeface="+mn-lt"/>
          <a:ea typeface="+mn-ea"/>
          <a:cs typeface="+mn-cs"/>
        </a:defRPr>
      </a:lvl1pPr>
      <a:lvl2pPr marL="457164" algn="l" defTabSz="457164" rtl="0" eaLnBrk="1" latinLnBrk="0" hangingPunct="1">
        <a:defRPr sz="1800" kern="1200">
          <a:solidFill>
            <a:schemeClr val="tx1"/>
          </a:solidFill>
          <a:latin typeface="+mn-lt"/>
          <a:ea typeface="+mn-ea"/>
          <a:cs typeface="+mn-cs"/>
        </a:defRPr>
      </a:lvl2pPr>
      <a:lvl3pPr marL="914327" algn="l" defTabSz="457164" rtl="0" eaLnBrk="1" latinLnBrk="0" hangingPunct="1">
        <a:defRPr sz="1800" kern="1200">
          <a:solidFill>
            <a:schemeClr val="tx1"/>
          </a:solidFill>
          <a:latin typeface="+mn-lt"/>
          <a:ea typeface="+mn-ea"/>
          <a:cs typeface="+mn-cs"/>
        </a:defRPr>
      </a:lvl3pPr>
      <a:lvl4pPr marL="1371491" algn="l" defTabSz="457164" rtl="0" eaLnBrk="1" latinLnBrk="0" hangingPunct="1">
        <a:defRPr sz="1800" kern="1200">
          <a:solidFill>
            <a:schemeClr val="tx1"/>
          </a:solidFill>
          <a:latin typeface="+mn-lt"/>
          <a:ea typeface="+mn-ea"/>
          <a:cs typeface="+mn-cs"/>
        </a:defRPr>
      </a:lvl4pPr>
      <a:lvl5pPr marL="1828654" algn="l" defTabSz="457164" rtl="0" eaLnBrk="1" latinLnBrk="0" hangingPunct="1">
        <a:defRPr sz="1800" kern="1200">
          <a:solidFill>
            <a:schemeClr val="tx1"/>
          </a:solidFill>
          <a:latin typeface="+mn-lt"/>
          <a:ea typeface="+mn-ea"/>
          <a:cs typeface="+mn-cs"/>
        </a:defRPr>
      </a:lvl5pPr>
      <a:lvl6pPr marL="2285817" algn="l" defTabSz="457164" rtl="0" eaLnBrk="1" latinLnBrk="0" hangingPunct="1">
        <a:defRPr sz="1800" kern="1200">
          <a:solidFill>
            <a:schemeClr val="tx1"/>
          </a:solidFill>
          <a:latin typeface="+mn-lt"/>
          <a:ea typeface="+mn-ea"/>
          <a:cs typeface="+mn-cs"/>
        </a:defRPr>
      </a:lvl6pPr>
      <a:lvl7pPr marL="2742981" algn="l" defTabSz="457164" rtl="0" eaLnBrk="1" latinLnBrk="0" hangingPunct="1">
        <a:defRPr sz="1800" kern="1200">
          <a:solidFill>
            <a:schemeClr val="tx1"/>
          </a:solidFill>
          <a:latin typeface="+mn-lt"/>
          <a:ea typeface="+mn-ea"/>
          <a:cs typeface="+mn-cs"/>
        </a:defRPr>
      </a:lvl7pPr>
      <a:lvl8pPr marL="3200145" algn="l" defTabSz="457164" rtl="0" eaLnBrk="1" latinLnBrk="0" hangingPunct="1">
        <a:defRPr sz="1800" kern="1200">
          <a:solidFill>
            <a:schemeClr val="tx1"/>
          </a:solidFill>
          <a:latin typeface="+mn-lt"/>
          <a:ea typeface="+mn-ea"/>
          <a:cs typeface="+mn-cs"/>
        </a:defRPr>
      </a:lvl8pPr>
      <a:lvl9pPr marL="3657308" algn="l" defTabSz="4571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26.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29.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7.xml"/><Relationship Id="rId7" Type="http://schemas.openxmlformats.org/officeDocument/2006/relationships/image" Target="../media/image56.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38.xml"/></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1.xml"/><Relationship Id="rId7" Type="http://schemas.openxmlformats.org/officeDocument/2006/relationships/image" Target="../media/image58.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59.png"/><Relationship Id="rId4" Type="http://schemas.openxmlformats.org/officeDocument/2006/relationships/tags" Target="../tags/tag42.xml"/><Relationship Id="rId9"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xml"/><Relationship Id="rId7" Type="http://schemas.openxmlformats.org/officeDocument/2006/relationships/image" Target="../media/image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tags" Target="../tags/tag10.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4.xml"/><Relationship Id="rId7"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5.png"/><Relationship Id="rId5" Type="http://schemas.openxmlformats.org/officeDocument/2006/relationships/slideLayout" Target="../slideLayouts/slideLayout2.xml"/><Relationship Id="rId10" Type="http://schemas.openxmlformats.org/officeDocument/2006/relationships/image" Target="../media/image19.png"/><Relationship Id="rId4" Type="http://schemas.openxmlformats.org/officeDocument/2006/relationships/tags" Target="../tags/tag15.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0" y="0"/>
            <a:ext cx="10972800" cy="306733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Title 1"/>
              <p:cNvSpPr>
                <a:spLocks noGrp="1"/>
              </p:cNvSpPr>
              <p:nvPr>
                <p:ph type="title"/>
              </p:nvPr>
            </p:nvSpPr>
            <p:spPr>
              <a:xfrm>
                <a:off x="16538" y="1353661"/>
                <a:ext cx="10972800" cy="1447800"/>
              </a:xfrm>
            </p:spPr>
            <p:txBody>
              <a:bodyPr>
                <a:noAutofit/>
              </a:bodyPr>
              <a:lstStyle/>
              <a:p>
                <a:pPr algn="ctr"/>
                <a14:m>
                  <m:oMath xmlns:m="http://schemas.openxmlformats.org/officeDocument/2006/math">
                    <m:sSub>
                      <m:sSubPr>
                        <m:ctrlPr>
                          <a:rPr lang="en-US" sz="3600" i="1" smtClean="0">
                            <a:solidFill>
                              <a:schemeClr val="bg1"/>
                            </a:solidFill>
                            <a:latin typeface="Cambria Math" panose="02040503050406030204" pitchFamily="18" charset="0"/>
                          </a:rPr>
                        </m:ctrlPr>
                      </m:sSubPr>
                      <m:e>
                        <m:r>
                          <a:rPr lang="en-US" sz="3600" i="1">
                            <a:solidFill>
                              <a:schemeClr val="bg1"/>
                            </a:solidFill>
                            <a:latin typeface="Cambria Math" panose="02040503050406030204" pitchFamily="18" charset="0"/>
                          </a:rPr>
                          <m:t>ℓ</m:t>
                        </m:r>
                      </m:e>
                      <m:sub>
                        <m:r>
                          <a:rPr lang="en-US" sz="3600" i="1">
                            <a:solidFill>
                              <a:schemeClr val="bg1"/>
                            </a:solidFill>
                            <a:latin typeface="Cambria Math" panose="02040503050406030204" pitchFamily="18" charset="0"/>
                          </a:rPr>
                          <m:t>𝑝</m:t>
                        </m:r>
                      </m:sub>
                    </m:sSub>
                  </m:oMath>
                </a14:m>
                <a:r>
                  <a:rPr lang="en-US" altLang="en-US" sz="3600" dirty="0" smtClean="0">
                    <a:solidFill>
                      <a:schemeClr val="bg1"/>
                    </a:solidFill>
                    <a:latin typeface="Arial" panose="020B0604020202020204" pitchFamily="34" charset="0"/>
                    <a:cs typeface="Arial" panose="020B0604020202020204" pitchFamily="34" charset="0"/>
                  </a:rPr>
                  <a:t>-Box ADMM: A Versatile Framework for Integer Programming</a:t>
                </a:r>
                <a:endParaRPr lang="en-US" sz="4800"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6538" y="1353661"/>
                <a:ext cx="10972800" cy="1447800"/>
              </a:xfrm>
              <a:blipFill>
                <a:blip r:embed="rId3"/>
                <a:stretch>
                  <a:fillRect b="-8403"/>
                </a:stretch>
              </a:blipFill>
            </p:spPr>
            <p:txBody>
              <a:bodyPr/>
              <a:lstStyle/>
              <a:p>
                <a:r>
                  <a:rPr lang="zh-CN" altLang="en-US">
                    <a:noFill/>
                  </a:rPr>
                  <a:t> </a:t>
                </a:r>
              </a:p>
            </p:txBody>
          </p:sp>
        </mc:Fallback>
      </mc:AlternateContent>
      <p:sp>
        <p:nvSpPr>
          <p:cNvPr id="4" name="Subtitle 4"/>
          <p:cNvSpPr txBox="1">
            <a:spLocks/>
          </p:cNvSpPr>
          <p:nvPr/>
        </p:nvSpPr>
        <p:spPr>
          <a:xfrm>
            <a:off x="0" y="4725769"/>
            <a:ext cx="10972800" cy="1143000"/>
          </a:xfrm>
          <a:prstGeom prst="rect">
            <a:avLst/>
          </a:prstGeom>
        </p:spPr>
        <p:txBody>
          <a:bodyPr lIns="91433" tIns="45717" rIns="91433" bIns="45717"/>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2800" dirty="0" smtClean="0"/>
              <a:t>Baoyuan Wu</a:t>
            </a:r>
          </a:p>
          <a:p>
            <a:pPr marL="0" indent="0" algn="ctr">
              <a:spcBef>
                <a:spcPts val="0"/>
              </a:spcBef>
              <a:buNone/>
            </a:pPr>
            <a:r>
              <a:rPr lang="en-US" sz="2000" dirty="0" smtClean="0"/>
              <a:t>Senior Research Scientist, </a:t>
            </a:r>
            <a:r>
              <a:rPr lang="en-US" sz="2000" dirty="0" err="1" smtClean="0"/>
              <a:t>Tencent</a:t>
            </a:r>
            <a:r>
              <a:rPr lang="en-US" sz="2000" dirty="0" smtClean="0"/>
              <a:t> AI Lab</a:t>
            </a:r>
            <a:endParaRPr lang="en-US" sz="2000" dirty="0"/>
          </a:p>
          <a:p>
            <a:pPr marL="0" indent="0" algn="ctr">
              <a:spcBef>
                <a:spcPts val="0"/>
              </a:spcBef>
              <a:buNone/>
            </a:pPr>
            <a:r>
              <a:rPr lang="en-US" altLang="zh-CN" sz="2000" dirty="0"/>
              <a:t>wubaoyuan1987@gmail.com</a:t>
            </a:r>
            <a:endParaRPr lang="en-US" sz="2000" dirty="0"/>
          </a:p>
        </p:txBody>
      </p:sp>
      <p:sp>
        <p:nvSpPr>
          <p:cNvPr id="3" name="TextBox 2"/>
          <p:cNvSpPr txBox="1"/>
          <p:nvPr/>
        </p:nvSpPr>
        <p:spPr>
          <a:xfrm>
            <a:off x="0" y="6519446"/>
            <a:ext cx="10971409" cy="338554"/>
          </a:xfrm>
          <a:prstGeom prst="rect">
            <a:avLst/>
          </a:prstGeom>
          <a:solidFill>
            <a:schemeClr val="accent1">
              <a:lumMod val="75000"/>
            </a:schemeClr>
          </a:solidFill>
        </p:spPr>
        <p:txBody>
          <a:bodyPr wrap="square" rtlCol="0">
            <a:spAutoFit/>
          </a:bodyPr>
          <a:lstStyle/>
          <a:p>
            <a:r>
              <a:rPr lang="en-US" sz="1600" dirty="0" smtClean="0">
                <a:solidFill>
                  <a:schemeClr val="bg1"/>
                </a:solidFill>
              </a:rPr>
              <a:t>           </a:t>
            </a:r>
            <a:r>
              <a:rPr lang="en-US" sz="1600" dirty="0" err="1" smtClean="0">
                <a:solidFill>
                  <a:schemeClr val="bg1"/>
                </a:solidFill>
              </a:rPr>
              <a:t>Baoyuan</a:t>
            </a:r>
            <a:r>
              <a:rPr lang="en-US" sz="1600" dirty="0" smtClean="0">
                <a:solidFill>
                  <a:schemeClr val="bg1"/>
                </a:solidFill>
              </a:rPr>
              <a:t> Wu*</a:t>
            </a:r>
            <a:r>
              <a:rPr lang="en-US" sz="1600" b="1" dirty="0" smtClean="0">
                <a:solidFill>
                  <a:schemeClr val="bg1"/>
                </a:solidFill>
              </a:rPr>
              <a:t> </a:t>
            </a:r>
            <a:r>
              <a:rPr lang="en-US" sz="1600" dirty="0" smtClean="0">
                <a:solidFill>
                  <a:schemeClr val="bg1"/>
                </a:solidFill>
              </a:rPr>
              <a:t>and Bernard Ghanem*, “</a:t>
            </a:r>
            <a:r>
              <a:rPr lang="en-US" sz="1600" dirty="0" err="1" smtClean="0">
                <a:solidFill>
                  <a:schemeClr val="bg1"/>
                </a:solidFill>
              </a:rPr>
              <a:t>Lp</a:t>
            </a:r>
            <a:r>
              <a:rPr lang="en-US" sz="1600" dirty="0" smtClean="0">
                <a:solidFill>
                  <a:schemeClr val="bg1"/>
                </a:solidFill>
              </a:rPr>
              <a:t>-Box </a:t>
            </a:r>
            <a:r>
              <a:rPr lang="en-US" sz="1600" dirty="0">
                <a:solidFill>
                  <a:schemeClr val="bg1"/>
                </a:solidFill>
              </a:rPr>
              <a:t>ADMM: A Versatile Framework for Integer </a:t>
            </a:r>
            <a:r>
              <a:rPr lang="en-US" sz="1600" dirty="0" smtClean="0">
                <a:solidFill>
                  <a:schemeClr val="bg1"/>
                </a:solidFill>
              </a:rPr>
              <a:t>Programming</a:t>
            </a:r>
            <a:r>
              <a:rPr lang="en-US" sz="1600" dirty="0">
                <a:solidFill>
                  <a:schemeClr val="bg1"/>
                </a:solidFill>
              </a:rPr>
              <a:t>”, </a:t>
            </a:r>
            <a:r>
              <a:rPr lang="en-US" sz="1600" dirty="0" smtClean="0">
                <a:solidFill>
                  <a:schemeClr val="bg1"/>
                </a:solidFill>
              </a:rPr>
              <a:t>TPAMI 2018</a:t>
            </a:r>
          </a:p>
        </p:txBody>
      </p:sp>
      <p:pic>
        <p:nvPicPr>
          <p:cNvPr id="7" name="图片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3630678"/>
            <a:ext cx="863498" cy="86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1455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smtClean="0"/>
              <a:t>Related Work</a:t>
            </a:r>
            <a:endParaRPr lang="en-US" dirty="0"/>
          </a:p>
        </p:txBody>
      </p:sp>
      <p:pic>
        <p:nvPicPr>
          <p:cNvPr id="9218" name="Picture 2" descr="C:\Users\ghanembs\Documents\MATLAB\BP_with_ADMM\docs\Latex_BP_ADMM_CVPR\figures\discrete_optimization_method_tree_new_larg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14" t="1707" r="610" b="1497"/>
          <a:stretch/>
        </p:blipFill>
        <p:spPr bwMode="auto">
          <a:xfrm>
            <a:off x="152400" y="1714107"/>
            <a:ext cx="10666396" cy="499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948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err="1" smtClean="0"/>
              <a:t>Lp</a:t>
            </a:r>
            <a:r>
              <a:rPr lang="en-US" dirty="0" smtClean="0"/>
              <a:t>-Box ADMM</a:t>
            </a:r>
            <a:endParaRPr lang="en-US" dirty="0"/>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33600" y="3657600"/>
            <a:ext cx="6294120" cy="1064133"/>
          </a:xfrm>
          <a:prstGeom prst="rect">
            <a:avLst/>
          </a:prstGeom>
        </p:spPr>
      </p:pic>
      <p:pic>
        <p:nvPicPr>
          <p:cNvPr id="3" name="Picture 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886075" y="2485416"/>
            <a:ext cx="4923282" cy="522732"/>
          </a:xfrm>
          <a:prstGeom prst="rect">
            <a:avLst/>
          </a:prstGeom>
        </p:spPr>
      </p:pic>
      <p:sp>
        <p:nvSpPr>
          <p:cNvPr id="11" name="Down Arrow 10"/>
          <p:cNvSpPr/>
          <p:nvPr/>
        </p:nvSpPr>
        <p:spPr>
          <a:xfrm>
            <a:off x="5105400" y="2977668"/>
            <a:ext cx="484632" cy="574548"/>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16" name="Group 15"/>
          <p:cNvGrpSpPr/>
          <p:nvPr/>
        </p:nvGrpSpPr>
        <p:grpSpPr>
          <a:xfrm>
            <a:off x="4495800" y="4191000"/>
            <a:ext cx="2636979" cy="1455904"/>
            <a:chOff x="4515256" y="3725696"/>
            <a:chExt cx="2636979" cy="1455904"/>
          </a:xfrm>
        </p:grpSpPr>
        <p:sp>
          <p:nvSpPr>
            <p:cNvPr id="13" name="TextBox 12"/>
            <p:cNvSpPr txBox="1"/>
            <p:nvPr/>
          </p:nvSpPr>
          <p:spPr>
            <a:xfrm>
              <a:off x="4515256" y="4812268"/>
              <a:ext cx="2636979" cy="369332"/>
            </a:xfrm>
            <a:prstGeom prst="rect">
              <a:avLst/>
            </a:prstGeom>
            <a:noFill/>
            <a:ln w="38100">
              <a:solidFill>
                <a:srgbClr val="C00000"/>
              </a:solidFill>
            </a:ln>
          </p:spPr>
          <p:txBody>
            <a:bodyPr wrap="square" rtlCol="0">
              <a:spAutoFit/>
            </a:bodyPr>
            <a:lstStyle/>
            <a:p>
              <a:pPr algn="ctr"/>
              <a:r>
                <a:rPr lang="en-US" dirty="0" smtClean="0">
                  <a:solidFill>
                    <a:srgbClr val="C00000"/>
                  </a:solidFill>
                </a:rPr>
                <a:t>n</a:t>
              </a:r>
              <a:r>
                <a:rPr lang="en-US" dirty="0">
                  <a:solidFill>
                    <a:srgbClr val="C00000"/>
                  </a:solidFill>
                </a:rPr>
                <a:t> </a:t>
              </a:r>
              <a:r>
                <a:rPr lang="en-US" dirty="0" smtClean="0">
                  <a:solidFill>
                    <a:srgbClr val="C00000"/>
                  </a:solidFill>
                </a:rPr>
                <a:t>convex box constraints</a:t>
              </a:r>
              <a:endParaRPr lang="en-US" dirty="0">
                <a:solidFill>
                  <a:srgbClr val="C00000"/>
                </a:solidFill>
              </a:endParaRPr>
            </a:p>
          </p:txBody>
        </p:sp>
        <p:sp>
          <p:nvSpPr>
            <p:cNvPr id="14" name="Down Arrow 13"/>
            <p:cNvSpPr/>
            <p:nvPr/>
          </p:nvSpPr>
          <p:spPr>
            <a:xfrm>
              <a:off x="5591429" y="4251676"/>
              <a:ext cx="484632" cy="506452"/>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ounded Rectangle 14"/>
            <p:cNvSpPr/>
            <p:nvPr/>
          </p:nvSpPr>
          <p:spPr>
            <a:xfrm>
              <a:off x="5218199" y="3725696"/>
              <a:ext cx="1212424" cy="525980"/>
            </a:xfrm>
            <a:prstGeom prst="roundRect">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564876" y="4182896"/>
            <a:ext cx="2893324" cy="1455904"/>
            <a:chOff x="5534068" y="3725696"/>
            <a:chExt cx="2893324" cy="1455904"/>
          </a:xfrm>
        </p:grpSpPr>
        <p:sp>
          <p:nvSpPr>
            <p:cNvPr id="17" name="TextBox 16"/>
            <p:cNvSpPr txBox="1"/>
            <p:nvPr/>
          </p:nvSpPr>
          <p:spPr>
            <a:xfrm>
              <a:off x="5534068" y="4812268"/>
              <a:ext cx="2893324" cy="369332"/>
            </a:xfrm>
            <a:prstGeom prst="rect">
              <a:avLst/>
            </a:prstGeom>
            <a:noFill/>
            <a:ln w="38100">
              <a:solidFill>
                <a:srgbClr val="C00000"/>
              </a:solidFill>
            </a:ln>
          </p:spPr>
          <p:txBody>
            <a:bodyPr wrap="square" rtlCol="0">
              <a:spAutoFit/>
            </a:bodyPr>
            <a:lstStyle/>
            <a:p>
              <a:pPr algn="ctr"/>
              <a:r>
                <a:rPr lang="en-US" dirty="0" smtClean="0">
                  <a:solidFill>
                    <a:srgbClr val="C00000"/>
                  </a:solidFill>
                </a:rPr>
                <a:t>1 non-convex ball constraint</a:t>
              </a:r>
              <a:endParaRPr lang="en-US" dirty="0">
                <a:solidFill>
                  <a:srgbClr val="C00000"/>
                </a:solidFill>
              </a:endParaRPr>
            </a:p>
          </p:txBody>
        </p:sp>
        <p:sp>
          <p:nvSpPr>
            <p:cNvPr id="18" name="Down Arrow 17"/>
            <p:cNvSpPr/>
            <p:nvPr/>
          </p:nvSpPr>
          <p:spPr>
            <a:xfrm>
              <a:off x="6738414" y="4251676"/>
              <a:ext cx="484632" cy="506452"/>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ounded Rectangle 18"/>
            <p:cNvSpPr/>
            <p:nvPr/>
          </p:nvSpPr>
          <p:spPr>
            <a:xfrm>
              <a:off x="6438284" y="3725696"/>
              <a:ext cx="1227108" cy="525980"/>
            </a:xfrm>
            <a:prstGeom prst="roundRect">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3010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err="1" smtClean="0"/>
              <a:t>Lp</a:t>
            </a:r>
            <a:r>
              <a:rPr lang="en-US" dirty="0" smtClean="0"/>
              <a:t>-Box ADMM</a:t>
            </a:r>
            <a:endParaRPr lang="en-US" dirty="0"/>
          </a:p>
        </p:txBody>
      </p:sp>
      <p:pic>
        <p:nvPicPr>
          <p:cNvPr id="4" name="Content Placeholder 3"/>
          <p:cNvPicPr>
            <a:picLocks noGrp="1" noChangeAspect="1"/>
          </p:cNvPicPr>
          <p:nvPr>
            <p:ph idx="1"/>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62200" y="1752600"/>
            <a:ext cx="5394960" cy="912114"/>
          </a:xfrm>
        </p:spPr>
      </p:pic>
      <p:pic>
        <p:nvPicPr>
          <p:cNvPr id="26" name="Picture 2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19538" y="3962400"/>
            <a:ext cx="10424662" cy="375130"/>
          </a:xfrm>
          <a:prstGeom prst="rect">
            <a:avLst/>
          </a:prstGeom>
        </p:spPr>
      </p:pic>
      <p:grpSp>
        <p:nvGrpSpPr>
          <p:cNvPr id="29" name="Group 28"/>
          <p:cNvGrpSpPr/>
          <p:nvPr/>
        </p:nvGrpSpPr>
        <p:grpSpPr>
          <a:xfrm>
            <a:off x="4953000" y="2842794"/>
            <a:ext cx="484632" cy="873958"/>
            <a:chOff x="4953000" y="2813610"/>
            <a:chExt cx="484632" cy="873958"/>
          </a:xfrm>
        </p:grpSpPr>
        <p:sp>
          <p:nvSpPr>
            <p:cNvPr id="27" name="Down Arrow 26"/>
            <p:cNvSpPr/>
            <p:nvPr/>
          </p:nvSpPr>
          <p:spPr>
            <a:xfrm>
              <a:off x="4953000" y="2813610"/>
              <a:ext cx="484632" cy="873958"/>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8" name="TextBox 27"/>
            <p:cNvSpPr txBox="1"/>
            <p:nvPr/>
          </p:nvSpPr>
          <p:spPr>
            <a:xfrm rot="16200000">
              <a:off x="4757432" y="3065923"/>
              <a:ext cx="873957" cy="369332"/>
            </a:xfrm>
            <a:prstGeom prst="rect">
              <a:avLst/>
            </a:prstGeom>
            <a:noFill/>
          </p:spPr>
          <p:txBody>
            <a:bodyPr wrap="none" rtlCol="0">
              <a:spAutoFit/>
            </a:bodyPr>
            <a:lstStyle/>
            <a:p>
              <a:r>
                <a:rPr lang="en-US" b="1" dirty="0" smtClean="0">
                  <a:solidFill>
                    <a:schemeClr val="bg1"/>
                  </a:solidFill>
                </a:rPr>
                <a:t>ADMM</a:t>
              </a:r>
            </a:p>
          </p:txBody>
        </p:sp>
      </p:grpSp>
      <p:grpSp>
        <p:nvGrpSpPr>
          <p:cNvPr id="30" name="Group 29"/>
          <p:cNvGrpSpPr/>
          <p:nvPr/>
        </p:nvGrpSpPr>
        <p:grpSpPr>
          <a:xfrm>
            <a:off x="1885544" y="3903339"/>
            <a:ext cx="1066800" cy="1455904"/>
            <a:chOff x="5029200" y="3725696"/>
            <a:chExt cx="1066800" cy="1455904"/>
          </a:xfrm>
        </p:grpSpPr>
        <p:sp>
          <p:nvSpPr>
            <p:cNvPr id="31" name="TextBox 30"/>
            <p:cNvSpPr txBox="1"/>
            <p:nvPr/>
          </p:nvSpPr>
          <p:spPr>
            <a:xfrm>
              <a:off x="5029200" y="4812268"/>
              <a:ext cx="1066800" cy="369332"/>
            </a:xfrm>
            <a:prstGeom prst="rect">
              <a:avLst/>
            </a:prstGeom>
            <a:noFill/>
            <a:ln w="38100">
              <a:solidFill>
                <a:srgbClr val="C00000"/>
              </a:solidFill>
            </a:ln>
          </p:spPr>
          <p:txBody>
            <a:bodyPr wrap="square" rtlCol="0">
              <a:spAutoFit/>
            </a:bodyPr>
            <a:lstStyle/>
            <a:p>
              <a:pPr algn="ctr"/>
              <a:r>
                <a:rPr lang="en-US" dirty="0" smtClean="0">
                  <a:solidFill>
                    <a:srgbClr val="C00000"/>
                  </a:solidFill>
                </a:rPr>
                <a:t>objective</a:t>
              </a:r>
              <a:endParaRPr lang="en-US" dirty="0">
                <a:solidFill>
                  <a:srgbClr val="C00000"/>
                </a:solidFill>
              </a:endParaRPr>
            </a:p>
          </p:txBody>
        </p:sp>
        <p:sp>
          <p:nvSpPr>
            <p:cNvPr id="32" name="Down Arrow 31"/>
            <p:cNvSpPr/>
            <p:nvPr/>
          </p:nvSpPr>
          <p:spPr>
            <a:xfrm>
              <a:off x="5315813" y="4251676"/>
              <a:ext cx="484632" cy="506452"/>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3" name="Rounded Rectangle 32"/>
            <p:cNvSpPr/>
            <p:nvPr/>
          </p:nvSpPr>
          <p:spPr>
            <a:xfrm>
              <a:off x="5291300" y="3725696"/>
              <a:ext cx="542446" cy="525980"/>
            </a:xfrm>
            <a:prstGeom prst="roundRect">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828973" y="3903339"/>
            <a:ext cx="2550104" cy="1455904"/>
            <a:chOff x="5291300" y="3725696"/>
            <a:chExt cx="2550104" cy="1455904"/>
          </a:xfrm>
        </p:grpSpPr>
        <p:sp>
          <p:nvSpPr>
            <p:cNvPr id="35" name="TextBox 34"/>
            <p:cNvSpPr txBox="1"/>
            <p:nvPr/>
          </p:nvSpPr>
          <p:spPr>
            <a:xfrm>
              <a:off x="5377383" y="4812268"/>
              <a:ext cx="2102869" cy="369332"/>
            </a:xfrm>
            <a:prstGeom prst="rect">
              <a:avLst/>
            </a:prstGeom>
            <a:noFill/>
            <a:ln w="38100">
              <a:solidFill>
                <a:srgbClr val="C00000"/>
              </a:solidFill>
            </a:ln>
          </p:spPr>
          <p:txBody>
            <a:bodyPr wrap="square" rtlCol="0">
              <a:spAutoFit/>
            </a:bodyPr>
            <a:lstStyle/>
            <a:p>
              <a:pPr algn="ctr"/>
              <a:r>
                <a:rPr lang="en-US" dirty="0">
                  <a:solidFill>
                    <a:srgbClr val="C00000"/>
                  </a:solidFill>
                </a:rPr>
                <a:t>p</a:t>
              </a:r>
              <a:r>
                <a:rPr lang="en-US" dirty="0" smtClean="0">
                  <a:solidFill>
                    <a:srgbClr val="C00000"/>
                  </a:solidFill>
                </a:rPr>
                <a:t>rimary constraints</a:t>
              </a:r>
              <a:endParaRPr lang="en-US" dirty="0">
                <a:solidFill>
                  <a:srgbClr val="C00000"/>
                </a:solidFill>
              </a:endParaRPr>
            </a:p>
          </p:txBody>
        </p:sp>
        <p:sp>
          <p:nvSpPr>
            <p:cNvPr id="36" name="Down Arrow 35"/>
            <p:cNvSpPr/>
            <p:nvPr/>
          </p:nvSpPr>
          <p:spPr>
            <a:xfrm>
              <a:off x="6177940" y="4251676"/>
              <a:ext cx="484632" cy="506452"/>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7" name="Rounded Rectangle 36"/>
            <p:cNvSpPr/>
            <p:nvPr/>
          </p:nvSpPr>
          <p:spPr>
            <a:xfrm>
              <a:off x="5291300" y="3725696"/>
              <a:ext cx="2550104" cy="525980"/>
            </a:xfrm>
            <a:prstGeom prst="roundRect">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5514115" y="3886200"/>
            <a:ext cx="2563085" cy="1455904"/>
            <a:chOff x="5224983" y="3725696"/>
            <a:chExt cx="2563085" cy="1455904"/>
          </a:xfrm>
        </p:grpSpPr>
        <p:sp>
          <p:nvSpPr>
            <p:cNvPr id="39" name="TextBox 38"/>
            <p:cNvSpPr txBox="1"/>
            <p:nvPr/>
          </p:nvSpPr>
          <p:spPr>
            <a:xfrm>
              <a:off x="5224983" y="4812268"/>
              <a:ext cx="2563085" cy="369332"/>
            </a:xfrm>
            <a:prstGeom prst="rect">
              <a:avLst/>
            </a:prstGeom>
            <a:noFill/>
            <a:ln w="38100">
              <a:solidFill>
                <a:srgbClr val="C00000"/>
              </a:solidFill>
            </a:ln>
          </p:spPr>
          <p:txBody>
            <a:bodyPr wrap="square" rtlCol="0">
              <a:spAutoFit/>
            </a:bodyPr>
            <a:lstStyle/>
            <a:p>
              <a:pPr algn="ctr"/>
              <a:r>
                <a:rPr lang="en-US" dirty="0" err="1" smtClean="0">
                  <a:solidFill>
                    <a:srgbClr val="C00000"/>
                  </a:solidFill>
                </a:rPr>
                <a:t>Lagrangian</a:t>
              </a:r>
              <a:r>
                <a:rPr lang="en-US" dirty="0" smtClean="0">
                  <a:solidFill>
                    <a:srgbClr val="C00000"/>
                  </a:solidFill>
                </a:rPr>
                <a:t> penalty terms</a:t>
              </a:r>
              <a:endParaRPr lang="en-US" dirty="0">
                <a:solidFill>
                  <a:srgbClr val="C00000"/>
                </a:solidFill>
              </a:endParaRPr>
            </a:p>
          </p:txBody>
        </p:sp>
        <p:sp>
          <p:nvSpPr>
            <p:cNvPr id="40" name="Down Arrow 39"/>
            <p:cNvSpPr/>
            <p:nvPr/>
          </p:nvSpPr>
          <p:spPr>
            <a:xfrm>
              <a:off x="6242943" y="4251676"/>
              <a:ext cx="484632" cy="506452"/>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Rounded Rectangle 40"/>
            <p:cNvSpPr/>
            <p:nvPr/>
          </p:nvSpPr>
          <p:spPr>
            <a:xfrm>
              <a:off x="5291300" y="3725696"/>
              <a:ext cx="2420568" cy="525980"/>
            </a:xfrm>
            <a:prstGeom prst="roundRect">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199759" y="3886200"/>
            <a:ext cx="2623077" cy="1455904"/>
            <a:chOff x="5293736" y="3725696"/>
            <a:chExt cx="2623077" cy="1455904"/>
          </a:xfrm>
        </p:grpSpPr>
        <p:sp>
          <p:nvSpPr>
            <p:cNvPr id="43" name="TextBox 42"/>
            <p:cNvSpPr txBox="1"/>
            <p:nvPr/>
          </p:nvSpPr>
          <p:spPr>
            <a:xfrm>
              <a:off x="5636481" y="4812268"/>
              <a:ext cx="1981200" cy="369332"/>
            </a:xfrm>
            <a:prstGeom prst="rect">
              <a:avLst/>
            </a:prstGeom>
            <a:noFill/>
            <a:ln w="38100">
              <a:solidFill>
                <a:srgbClr val="C00000"/>
              </a:solidFill>
            </a:ln>
          </p:spPr>
          <p:txBody>
            <a:bodyPr wrap="square" rtlCol="0">
              <a:spAutoFit/>
            </a:bodyPr>
            <a:lstStyle/>
            <a:p>
              <a:pPr algn="ctr"/>
              <a:r>
                <a:rPr lang="en-US" dirty="0" smtClean="0">
                  <a:solidFill>
                    <a:srgbClr val="C00000"/>
                  </a:solidFill>
                </a:rPr>
                <a:t>augmented terms</a:t>
              </a:r>
              <a:endParaRPr lang="en-US" dirty="0">
                <a:solidFill>
                  <a:srgbClr val="C00000"/>
                </a:solidFill>
              </a:endParaRPr>
            </a:p>
          </p:txBody>
        </p:sp>
        <p:sp>
          <p:nvSpPr>
            <p:cNvPr id="44" name="Down Arrow 43"/>
            <p:cNvSpPr/>
            <p:nvPr/>
          </p:nvSpPr>
          <p:spPr>
            <a:xfrm>
              <a:off x="6362958" y="4251676"/>
              <a:ext cx="484632" cy="506452"/>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Rounded Rectangle 44"/>
            <p:cNvSpPr/>
            <p:nvPr/>
          </p:nvSpPr>
          <p:spPr>
            <a:xfrm>
              <a:off x="5293736" y="3725696"/>
              <a:ext cx="2623077" cy="525980"/>
            </a:xfrm>
            <a:prstGeom prst="roundRect">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535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err="1"/>
              <a:t>Lp</a:t>
            </a:r>
            <a:r>
              <a:rPr lang="en-US" dirty="0"/>
              <a:t>-Box </a:t>
            </a:r>
            <a:r>
              <a:rPr lang="en-US" dirty="0" smtClean="0"/>
              <a:t>ADMM: General Algorithm</a:t>
            </a:r>
            <a:endParaRPr lang="en-US" dirty="0"/>
          </a:p>
        </p:txBody>
      </p:sp>
      <p:pic>
        <p:nvPicPr>
          <p:cNvPr id="19" name="Picture 1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6200" y="1676400"/>
            <a:ext cx="10481310" cy="5042916"/>
          </a:xfrm>
          <a:prstGeom prst="rect">
            <a:avLst/>
          </a:prstGeom>
        </p:spPr>
      </p:pic>
      <p:grpSp>
        <p:nvGrpSpPr>
          <p:cNvPr id="7" name="Group 6"/>
          <p:cNvGrpSpPr/>
          <p:nvPr/>
        </p:nvGrpSpPr>
        <p:grpSpPr>
          <a:xfrm>
            <a:off x="6934200" y="3667760"/>
            <a:ext cx="3933216" cy="762000"/>
            <a:chOff x="6734784" y="3810000"/>
            <a:chExt cx="3933216" cy="762000"/>
          </a:xfrm>
        </p:grpSpPr>
        <p:pic>
          <p:nvPicPr>
            <p:cNvPr id="4" name="Picture 3"/>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6781800" y="3976116"/>
              <a:ext cx="3781044" cy="429768"/>
            </a:xfrm>
            <a:prstGeom prst="rect">
              <a:avLst/>
            </a:prstGeom>
          </p:spPr>
        </p:pic>
        <p:sp>
          <p:nvSpPr>
            <p:cNvPr id="5" name="Rectangle 4"/>
            <p:cNvSpPr/>
            <p:nvPr/>
          </p:nvSpPr>
          <p:spPr>
            <a:xfrm>
              <a:off x="6734784" y="3810000"/>
              <a:ext cx="3933216" cy="762000"/>
            </a:xfrm>
            <a:prstGeom prst="rect">
              <a:avLst/>
            </a:prstGeom>
            <a:noFill/>
            <a:ln w="38100">
              <a:solidFill>
                <a:srgbClr val="C0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7189928" y="4288408"/>
            <a:ext cx="3706672" cy="762000"/>
            <a:chOff x="7086600" y="4440808"/>
            <a:chExt cx="3706672" cy="762000"/>
          </a:xfrm>
        </p:grpSpPr>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133616" y="4606924"/>
              <a:ext cx="3630472" cy="429768"/>
            </a:xfrm>
            <a:prstGeom prst="rect">
              <a:avLst/>
            </a:prstGeom>
          </p:spPr>
        </p:pic>
        <p:sp>
          <p:nvSpPr>
            <p:cNvPr id="12" name="Rectangle 11"/>
            <p:cNvSpPr/>
            <p:nvPr/>
          </p:nvSpPr>
          <p:spPr>
            <a:xfrm>
              <a:off x="7086600" y="4440808"/>
              <a:ext cx="3706672" cy="762000"/>
            </a:xfrm>
            <a:prstGeom prst="rect">
              <a:avLst/>
            </a:prstGeom>
            <a:noFill/>
            <a:ln w="38100">
              <a:solidFill>
                <a:srgbClr val="C0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p:cNvSpPr/>
          <p:nvPr/>
        </p:nvSpPr>
        <p:spPr>
          <a:xfrm>
            <a:off x="152400" y="3208946"/>
            <a:ext cx="6324600" cy="624930"/>
          </a:xfrm>
          <a:prstGeom prst="rect">
            <a:avLst/>
          </a:prstGeom>
          <a:noFill/>
          <a:ln w="38100">
            <a:solidFill>
              <a:srgbClr val="C0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727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smtClean="0"/>
              <a:t>STEP2: Updating x</a:t>
            </a:r>
            <a:r>
              <a:rPr lang="en-US" baseline="30000" dirty="0" smtClean="0"/>
              <a:t>k+1</a:t>
            </a:r>
            <a:endParaRPr lang="en-US" baseline="30000" dirty="0"/>
          </a:p>
        </p:txBody>
      </p:sp>
      <p:sp>
        <p:nvSpPr>
          <p:cNvPr id="6" name="Content Placeholder 5"/>
          <p:cNvSpPr>
            <a:spLocks noGrp="1"/>
          </p:cNvSpPr>
          <p:nvPr>
            <p:ph idx="1"/>
          </p:nvPr>
        </p:nvSpPr>
        <p:spPr>
          <a:xfrm>
            <a:off x="548640" y="3352800"/>
            <a:ext cx="9875520" cy="2773365"/>
          </a:xfrm>
        </p:spPr>
        <p:txBody>
          <a:bodyPr/>
          <a:lstStyle/>
          <a:p>
            <a:pPr marL="0" indent="0">
              <a:buNone/>
            </a:pPr>
            <a:r>
              <a:rPr lang="en-US" b="1" dirty="0" smtClean="0"/>
              <a:t>Properties</a:t>
            </a:r>
            <a:r>
              <a:rPr lang="en-US" dirty="0" smtClean="0"/>
              <a:t>:</a:t>
            </a:r>
          </a:p>
          <a:p>
            <a:r>
              <a:rPr lang="en-US" dirty="0"/>
              <a:t>a</a:t>
            </a:r>
            <a:r>
              <a:rPr lang="en-US" dirty="0" smtClean="0"/>
              <a:t>pplication dependent in general</a:t>
            </a:r>
          </a:p>
          <a:p>
            <a:r>
              <a:rPr lang="en-US" dirty="0"/>
              <a:t> </a:t>
            </a:r>
            <a:endParaRPr lang="en-US" dirty="0" smtClean="0"/>
          </a:p>
          <a:p>
            <a:r>
              <a:rPr lang="en-US" dirty="0"/>
              <a:t> </a:t>
            </a:r>
          </a:p>
        </p:txBody>
      </p:sp>
      <p:pic>
        <p:nvPicPr>
          <p:cNvPr id="15" name="Picture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10055" y="1981200"/>
            <a:ext cx="9294495" cy="976122"/>
          </a:xfrm>
          <a:prstGeom prst="rect">
            <a:avLst/>
          </a:prstGeom>
        </p:spPr>
      </p:pic>
      <p:pic>
        <p:nvPicPr>
          <p:cNvPr id="16" name="Picture 1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90600" y="4648200"/>
            <a:ext cx="9086088" cy="408432"/>
          </a:xfrm>
          <a:prstGeom prst="rect">
            <a:avLst/>
          </a:prstGeom>
        </p:spPr>
      </p:pic>
      <p:pic>
        <p:nvPicPr>
          <p:cNvPr id="22" name="Picture 21"/>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90600" y="5230368"/>
            <a:ext cx="9777984" cy="862584"/>
          </a:xfrm>
          <a:prstGeom prst="rect">
            <a:avLst/>
          </a:prstGeom>
        </p:spPr>
      </p:pic>
    </p:spTree>
    <p:extLst>
      <p:ext uri="{BB962C8B-B14F-4D97-AF65-F5344CB8AC3E}">
        <p14:creationId xmlns:p14="http://schemas.microsoft.com/office/powerpoint/2010/main" val="3650820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smtClean="0"/>
              <a:t>STEP4: Updating z</a:t>
            </a:r>
            <a:r>
              <a:rPr lang="en-US" baseline="-25000" dirty="0" smtClean="0"/>
              <a:t>2</a:t>
            </a:r>
            <a:r>
              <a:rPr lang="en-US" baseline="30000" dirty="0" smtClean="0"/>
              <a:t>k+1</a:t>
            </a:r>
            <a:endParaRPr lang="en-US" baseline="30000" dirty="0"/>
          </a:p>
        </p:txBody>
      </p:sp>
      <p:sp>
        <p:nvSpPr>
          <p:cNvPr id="6" name="Content Placeholder 5 1"/>
          <p:cNvSpPr>
            <a:spLocks noGrp="1"/>
          </p:cNvSpPr>
          <p:nvPr>
            <p:ph idx="1"/>
          </p:nvPr>
        </p:nvSpPr>
        <p:spPr>
          <a:xfrm>
            <a:off x="685800" y="1676400"/>
            <a:ext cx="8915400" cy="609600"/>
          </a:xfrm>
        </p:spPr>
        <p:txBody>
          <a:bodyPr>
            <a:normAutofit/>
          </a:bodyPr>
          <a:lstStyle/>
          <a:p>
            <a:pPr marL="0" indent="0">
              <a:buNone/>
            </a:pPr>
            <a:r>
              <a:rPr lang="en-US" dirty="0" smtClean="0"/>
              <a:t>   </a:t>
            </a:r>
            <a:r>
              <a:rPr lang="en-US" sz="2800" b="1" dirty="0" smtClean="0"/>
              <a:t>sphere projection</a:t>
            </a:r>
            <a:endParaRPr lang="en-US" sz="2800" b="1" dirty="0"/>
          </a:p>
        </p:txBody>
      </p:sp>
      <p:grpSp>
        <p:nvGrpSpPr>
          <p:cNvPr id="4" name="Group 3"/>
          <p:cNvGrpSpPr/>
          <p:nvPr/>
        </p:nvGrpSpPr>
        <p:grpSpPr>
          <a:xfrm>
            <a:off x="2057400" y="5410200"/>
            <a:ext cx="6445129" cy="1364479"/>
            <a:chOff x="2286537" y="5353241"/>
            <a:chExt cx="6445129" cy="1364479"/>
          </a:xfrm>
        </p:grpSpPr>
        <p:pic>
          <p:nvPicPr>
            <p:cNvPr id="9" name="Picture 2 1"/>
            <p:cNvPicPr>
              <a:picLocks noChangeAspect="1" noChangeArrowheads="1"/>
            </p:cNvPicPr>
            <p:nvPr/>
          </p:nvPicPr>
          <p:blipFill rotWithShape="1">
            <a:blip r:embed="rId3">
              <a:extLst>
                <a:ext uri="{28A0092B-C50C-407E-A947-70E740481C1C}">
                  <a14:useLocalDpi xmlns:a14="http://schemas.microsoft.com/office/drawing/2010/main" val="0"/>
                </a:ext>
              </a:extLst>
            </a:blip>
            <a:srcRect l="72820" t="36380" r="1107" b="35661"/>
            <a:stretch/>
          </p:blipFill>
          <p:spPr bwMode="auto">
            <a:xfrm>
              <a:off x="4488235" y="5381220"/>
              <a:ext cx="2041733" cy="1308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2"/>
            <p:cNvPicPr>
              <a:picLocks noChangeAspect="1" noChangeArrowheads="1"/>
            </p:cNvPicPr>
            <p:nvPr/>
          </p:nvPicPr>
          <p:blipFill rotWithShape="1">
            <a:blip r:embed="rId3">
              <a:extLst>
                <a:ext uri="{28A0092B-C50C-407E-A947-70E740481C1C}">
                  <a14:useLocalDpi xmlns:a14="http://schemas.microsoft.com/office/drawing/2010/main" val="0"/>
                </a:ext>
              </a:extLst>
            </a:blip>
            <a:srcRect l="71620" t="2437" r="2307" b="68408"/>
            <a:stretch/>
          </p:blipFill>
          <p:spPr bwMode="auto">
            <a:xfrm>
              <a:off x="2286537" y="5353241"/>
              <a:ext cx="2041733" cy="1364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3"/>
            <p:cNvPicPr>
              <a:picLocks noChangeAspect="1" noChangeArrowheads="1"/>
            </p:cNvPicPr>
            <p:nvPr/>
          </p:nvPicPr>
          <p:blipFill rotWithShape="1">
            <a:blip r:embed="rId3">
              <a:extLst>
                <a:ext uri="{28A0092B-C50C-407E-A947-70E740481C1C}">
                  <a14:useLocalDpi xmlns:a14="http://schemas.microsoft.com/office/drawing/2010/main" val="0"/>
                </a:ext>
              </a:extLst>
            </a:blip>
            <a:srcRect l="72832" t="67407" r="1095" b="6369"/>
            <a:stretch/>
          </p:blipFill>
          <p:spPr bwMode="auto">
            <a:xfrm>
              <a:off x="6689933" y="5421813"/>
              <a:ext cx="2041733" cy="1227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 name="Picture 6"/>
          <p:cNvPicPr>
            <a:picLocks noChangeAspect="1"/>
          </p:cNvPicPr>
          <p:nvPr/>
        </p:nvPicPr>
        <p:blipFill>
          <a:blip r:embed="rId4"/>
          <a:stretch>
            <a:fillRect/>
          </a:stretch>
        </p:blipFill>
        <p:spPr>
          <a:xfrm>
            <a:off x="2514600" y="2362200"/>
            <a:ext cx="6285280" cy="1066800"/>
          </a:xfrm>
          <a:prstGeom prst="rect">
            <a:avLst/>
          </a:prstGeom>
        </p:spPr>
      </p:pic>
      <p:sp>
        <p:nvSpPr>
          <p:cNvPr id="12" name="Content Placeholder 5 2"/>
          <p:cNvSpPr txBox="1">
            <a:spLocks/>
          </p:cNvSpPr>
          <p:nvPr/>
        </p:nvSpPr>
        <p:spPr>
          <a:xfrm>
            <a:off x="685800" y="3505200"/>
            <a:ext cx="9875520" cy="2666999"/>
          </a:xfrm>
          <a:prstGeom prst="rect">
            <a:avLst/>
          </a:prstGeom>
        </p:spPr>
        <p:txBody>
          <a:bodyPr vert="horz" lIns="91433" tIns="45717" rIns="91433" bIns="45717" rtlCol="0">
            <a:normAutofit/>
          </a:bodyPr>
          <a:lstStyle>
            <a:lvl1pPr marL="342873" indent="-342873" algn="l" defTabSz="457164" rtl="0" eaLnBrk="1" latinLnBrk="0" hangingPunct="1">
              <a:spcBef>
                <a:spcPct val="20000"/>
              </a:spcBef>
              <a:buFont typeface="Arial"/>
              <a:buChar char="•"/>
              <a:defRPr sz="3200" kern="1200">
                <a:solidFill>
                  <a:schemeClr val="tx1"/>
                </a:solidFill>
                <a:latin typeface="Arial"/>
                <a:ea typeface="+mn-ea"/>
                <a:cs typeface="Arial"/>
              </a:defRPr>
            </a:lvl1pPr>
            <a:lvl2pPr marL="742890" indent="-285727" algn="l" defTabSz="457164" rtl="0" eaLnBrk="1" latinLnBrk="0" hangingPunct="1">
              <a:spcBef>
                <a:spcPct val="20000"/>
              </a:spcBef>
              <a:buFont typeface="Arial"/>
              <a:buChar char="–"/>
              <a:defRPr sz="2800" kern="1200">
                <a:solidFill>
                  <a:schemeClr val="tx1"/>
                </a:solidFill>
                <a:latin typeface="Arial"/>
                <a:ea typeface="+mn-ea"/>
                <a:cs typeface="Arial"/>
              </a:defRPr>
            </a:lvl2pPr>
            <a:lvl3pPr marL="1142909" indent="-228582" algn="l" defTabSz="457164" rtl="0" eaLnBrk="1" latinLnBrk="0" hangingPunct="1">
              <a:spcBef>
                <a:spcPct val="20000"/>
              </a:spcBef>
              <a:buFont typeface="Arial"/>
              <a:buChar char="•"/>
              <a:defRPr sz="2400" kern="1200">
                <a:solidFill>
                  <a:schemeClr val="tx1"/>
                </a:solidFill>
                <a:latin typeface="Arial"/>
                <a:ea typeface="+mn-ea"/>
                <a:cs typeface="Arial"/>
              </a:defRPr>
            </a:lvl3pPr>
            <a:lvl4pPr marL="1600072" indent="-228582" algn="l" defTabSz="457164" rtl="0" eaLnBrk="1" latinLnBrk="0" hangingPunct="1">
              <a:spcBef>
                <a:spcPct val="20000"/>
              </a:spcBef>
              <a:buFont typeface="Arial"/>
              <a:buChar char="–"/>
              <a:defRPr sz="2000" kern="1200">
                <a:solidFill>
                  <a:schemeClr val="tx1"/>
                </a:solidFill>
                <a:latin typeface="Arial"/>
                <a:ea typeface="+mn-ea"/>
                <a:cs typeface="Arial"/>
              </a:defRPr>
            </a:lvl4pPr>
            <a:lvl5pPr marL="2057236" indent="-228582" algn="l" defTabSz="457164" rtl="0" eaLnBrk="1" latinLnBrk="0" hangingPunct="1">
              <a:spcBef>
                <a:spcPct val="20000"/>
              </a:spcBef>
              <a:buFont typeface="Arial"/>
              <a:buChar char="»"/>
              <a:defRPr sz="2000" kern="1200">
                <a:solidFill>
                  <a:schemeClr val="tx1"/>
                </a:solidFill>
                <a:latin typeface="Arial"/>
                <a:ea typeface="+mn-ea"/>
                <a:cs typeface="Arial"/>
              </a:defRPr>
            </a:lvl5pPr>
            <a:lvl6pPr marL="2514399" indent="-228582" algn="l" defTabSz="457164" rtl="0" eaLnBrk="1" latinLnBrk="0" hangingPunct="1">
              <a:spcBef>
                <a:spcPct val="20000"/>
              </a:spcBef>
              <a:buFont typeface="Arial"/>
              <a:buChar char="•"/>
              <a:defRPr sz="2000" kern="1200">
                <a:solidFill>
                  <a:schemeClr val="tx1"/>
                </a:solidFill>
                <a:latin typeface="+mn-lt"/>
                <a:ea typeface="+mn-ea"/>
                <a:cs typeface="+mn-cs"/>
              </a:defRPr>
            </a:lvl6pPr>
            <a:lvl7pPr marL="2971563" indent="-228582" algn="l" defTabSz="457164" rtl="0" eaLnBrk="1" latinLnBrk="0" hangingPunct="1">
              <a:spcBef>
                <a:spcPct val="20000"/>
              </a:spcBef>
              <a:buFont typeface="Arial"/>
              <a:buChar char="•"/>
              <a:defRPr sz="2000" kern="1200">
                <a:solidFill>
                  <a:schemeClr val="tx1"/>
                </a:solidFill>
                <a:latin typeface="+mn-lt"/>
                <a:ea typeface="+mn-ea"/>
                <a:cs typeface="+mn-cs"/>
              </a:defRPr>
            </a:lvl7pPr>
            <a:lvl8pPr marL="3428727" indent="-228582" algn="l" defTabSz="457164" rtl="0" eaLnBrk="1" latinLnBrk="0" hangingPunct="1">
              <a:spcBef>
                <a:spcPct val="20000"/>
              </a:spcBef>
              <a:buFont typeface="Arial"/>
              <a:buChar char="•"/>
              <a:defRPr sz="2000" kern="1200">
                <a:solidFill>
                  <a:schemeClr val="tx1"/>
                </a:solidFill>
                <a:latin typeface="+mn-lt"/>
                <a:ea typeface="+mn-ea"/>
                <a:cs typeface="+mn-cs"/>
              </a:defRPr>
            </a:lvl8pPr>
            <a:lvl9pPr marL="3885890" indent="-228582" algn="l" defTabSz="457164"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b="1" dirty="0" smtClean="0"/>
              <a:t>Properties</a:t>
            </a:r>
            <a:r>
              <a:rPr lang="en-US" sz="2800" dirty="0" smtClean="0"/>
              <a:t>:</a:t>
            </a:r>
          </a:p>
          <a:p>
            <a:r>
              <a:rPr lang="en-US" sz="2800" dirty="0" smtClean="0"/>
              <a:t>highly dependent on p</a:t>
            </a:r>
          </a:p>
          <a:p>
            <a:r>
              <a:rPr lang="en-US" sz="2800" dirty="0" smtClean="0"/>
              <a:t>If p=2, then solution is optimal</a:t>
            </a:r>
          </a:p>
          <a:p>
            <a:r>
              <a:rPr lang="en-US" sz="2800" dirty="0" smtClean="0"/>
              <a:t>Which p to choose? (we will discuss later) </a:t>
            </a:r>
            <a:endParaRPr lang="en-US" sz="2800" dirty="0"/>
          </a:p>
        </p:txBody>
      </p:sp>
      <p:pic>
        <p:nvPicPr>
          <p:cNvPr id="13" name="Picture 1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5802" y="1828800"/>
            <a:ext cx="340845" cy="399334"/>
          </a:xfrm>
          <a:prstGeom prst="rect">
            <a:avLst/>
          </a:prstGeom>
        </p:spPr>
      </p:pic>
    </p:spTree>
    <p:extLst>
      <p:ext uri="{BB962C8B-B14F-4D97-AF65-F5344CB8AC3E}">
        <p14:creationId xmlns:p14="http://schemas.microsoft.com/office/powerpoint/2010/main" val="2978604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err="1"/>
              <a:t>Lp</a:t>
            </a:r>
            <a:r>
              <a:rPr lang="en-US" dirty="0"/>
              <a:t>-Box ADMM: </a:t>
            </a:r>
            <a:r>
              <a:rPr lang="en-US" dirty="0" smtClean="0"/>
              <a:t>Global Convergence</a:t>
            </a:r>
            <a:endParaRPr lang="en-US" dirty="0"/>
          </a:p>
        </p:txBody>
      </p:sp>
      <p:pic>
        <p:nvPicPr>
          <p:cNvPr id="5" name="图片 4"/>
          <p:cNvPicPr>
            <a:picLocks noChangeAspect="1"/>
          </p:cNvPicPr>
          <p:nvPr/>
        </p:nvPicPr>
        <p:blipFill>
          <a:blip r:embed="rId2"/>
          <a:stretch>
            <a:fillRect/>
          </a:stretch>
        </p:blipFill>
        <p:spPr>
          <a:xfrm>
            <a:off x="304800" y="2133600"/>
            <a:ext cx="4996684" cy="4133851"/>
          </a:xfrm>
          <a:prstGeom prst="rect">
            <a:avLst/>
          </a:prstGeom>
        </p:spPr>
      </p:pic>
      <p:pic>
        <p:nvPicPr>
          <p:cNvPr id="6" name="图片 5"/>
          <p:cNvPicPr>
            <a:picLocks noChangeAspect="1"/>
          </p:cNvPicPr>
          <p:nvPr/>
        </p:nvPicPr>
        <p:blipFill>
          <a:blip r:embed="rId3"/>
          <a:stretch>
            <a:fillRect/>
          </a:stretch>
        </p:blipFill>
        <p:spPr>
          <a:xfrm>
            <a:off x="5486400" y="2133600"/>
            <a:ext cx="5199470" cy="2352675"/>
          </a:xfrm>
          <a:prstGeom prst="rect">
            <a:avLst/>
          </a:prstGeom>
        </p:spPr>
      </p:pic>
    </p:spTree>
    <p:extLst>
      <p:ext uri="{BB962C8B-B14F-4D97-AF65-F5344CB8AC3E}">
        <p14:creationId xmlns:p14="http://schemas.microsoft.com/office/powerpoint/2010/main" val="124803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err="1"/>
              <a:t>Lp</a:t>
            </a:r>
            <a:r>
              <a:rPr lang="en-US" dirty="0"/>
              <a:t>-Box </a:t>
            </a:r>
            <a:r>
              <a:rPr lang="en-US" dirty="0" smtClean="0"/>
              <a:t>ADMM: BQP</a:t>
            </a:r>
            <a:endParaRPr lang="en-US" dirty="0"/>
          </a:p>
        </p:txBody>
      </p:sp>
      <p:sp>
        <p:nvSpPr>
          <p:cNvPr id="10" name="Content Placeholder 9"/>
          <p:cNvSpPr>
            <a:spLocks noGrp="1"/>
          </p:cNvSpPr>
          <p:nvPr>
            <p:ph idx="1"/>
          </p:nvPr>
        </p:nvSpPr>
        <p:spPr>
          <a:xfrm>
            <a:off x="548640" y="4084635"/>
            <a:ext cx="9875520" cy="2316165"/>
          </a:xfrm>
        </p:spPr>
        <p:txBody>
          <a:bodyPr/>
          <a:lstStyle/>
          <a:p>
            <a:r>
              <a:rPr lang="en-US" dirty="0" smtClean="0"/>
              <a:t>This form is very popular in ML and CV (e.g. pairwise MRF, graph matching, clustering, stereo matching, etc.)</a:t>
            </a:r>
            <a:endParaRPr lang="en-US" dirty="0"/>
          </a:p>
        </p:txBody>
      </p:sp>
      <p:pic>
        <p:nvPicPr>
          <p:cNvPr id="8" name="Picture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05000" y="1828800"/>
            <a:ext cx="6614160" cy="1818894"/>
          </a:xfrm>
          <a:prstGeom prst="rect">
            <a:avLst/>
          </a:prstGeom>
        </p:spPr>
      </p:pic>
    </p:spTree>
    <p:extLst>
      <p:ext uri="{BB962C8B-B14F-4D97-AF65-F5344CB8AC3E}">
        <p14:creationId xmlns:p14="http://schemas.microsoft.com/office/powerpoint/2010/main" val="62292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smtClean="0"/>
              <a:t>Application (1): Pairwise MRF</a:t>
            </a:r>
            <a:endParaRPr lang="en-US" dirty="0"/>
          </a:p>
        </p:txBody>
      </p:sp>
      <p:grpSp>
        <p:nvGrpSpPr>
          <p:cNvPr id="7" name="Group 6"/>
          <p:cNvGrpSpPr/>
          <p:nvPr/>
        </p:nvGrpSpPr>
        <p:grpSpPr>
          <a:xfrm>
            <a:off x="0" y="2742295"/>
            <a:ext cx="5638800" cy="4039505"/>
            <a:chOff x="5029200" y="1981200"/>
            <a:chExt cx="5424487" cy="373470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81200"/>
              <a:ext cx="5424487" cy="3734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8229600" y="1981200"/>
              <a:ext cx="9144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p:cNvSpPr txBox="1"/>
          <p:nvPr/>
        </p:nvSpPr>
        <p:spPr>
          <a:xfrm>
            <a:off x="509490" y="2286000"/>
            <a:ext cx="2779479" cy="369332"/>
          </a:xfrm>
          <a:prstGeom prst="rect">
            <a:avLst/>
          </a:prstGeom>
          <a:noFill/>
        </p:spPr>
        <p:txBody>
          <a:bodyPr wrap="none" rtlCol="0">
            <a:spAutoFit/>
          </a:bodyPr>
          <a:lstStyle/>
          <a:p>
            <a:r>
              <a:rPr lang="en-US" b="1" dirty="0" smtClean="0">
                <a:solidFill>
                  <a:srgbClr val="328E55"/>
                </a:solidFill>
              </a:rPr>
              <a:t>-- pairwise/boundary term </a:t>
            </a:r>
          </a:p>
        </p:txBody>
      </p:sp>
      <p:sp>
        <p:nvSpPr>
          <p:cNvPr id="14" name="TextBox 13"/>
          <p:cNvSpPr txBox="1"/>
          <p:nvPr/>
        </p:nvSpPr>
        <p:spPr>
          <a:xfrm>
            <a:off x="3354563" y="2286000"/>
            <a:ext cx="1446037" cy="369332"/>
          </a:xfrm>
          <a:prstGeom prst="rect">
            <a:avLst/>
          </a:prstGeom>
          <a:noFill/>
        </p:spPr>
        <p:txBody>
          <a:bodyPr wrap="none" rtlCol="0">
            <a:spAutoFit/>
          </a:bodyPr>
          <a:lstStyle/>
          <a:p>
            <a:r>
              <a:rPr lang="en-US" b="1" dirty="0" smtClean="0">
                <a:solidFill>
                  <a:srgbClr val="002060"/>
                </a:solidFill>
              </a:rPr>
              <a:t>-- unary term</a:t>
            </a:r>
          </a:p>
        </p:txBody>
      </p:sp>
      <p:sp>
        <p:nvSpPr>
          <p:cNvPr id="15" name="Rounded Rectangle 14"/>
          <p:cNvSpPr/>
          <p:nvPr/>
        </p:nvSpPr>
        <p:spPr>
          <a:xfrm>
            <a:off x="3378364" y="2192102"/>
            <a:ext cx="1422235" cy="525980"/>
          </a:xfrm>
          <a:prstGeom prst="roundRect">
            <a:avLst/>
          </a:prstGeom>
          <a:noFill/>
          <a:ln w="38100">
            <a:solidFill>
              <a:srgbClr val="00206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516611" y="2192102"/>
            <a:ext cx="2683789" cy="525980"/>
          </a:xfrm>
          <a:prstGeom prst="roundRect">
            <a:avLst/>
          </a:prstGeom>
          <a:noFill/>
          <a:ln w="38100">
            <a:solidFill>
              <a:srgbClr val="328E55"/>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 name="Group 44"/>
          <p:cNvGrpSpPr/>
          <p:nvPr/>
        </p:nvGrpSpPr>
        <p:grpSpPr>
          <a:xfrm>
            <a:off x="1858505" y="2192102"/>
            <a:ext cx="8171853" cy="2202809"/>
            <a:chOff x="1858505" y="2192102"/>
            <a:chExt cx="8171853" cy="2202809"/>
          </a:xfrm>
        </p:grpSpPr>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96000" y="3505200"/>
              <a:ext cx="3934358" cy="889711"/>
            </a:xfrm>
            <a:prstGeom prst="rect">
              <a:avLst/>
            </a:prstGeom>
          </p:spPr>
        </p:pic>
        <p:cxnSp>
          <p:nvCxnSpPr>
            <p:cNvPr id="16" name="Elbow Connector 15"/>
            <p:cNvCxnSpPr>
              <a:stCxn id="14" idx="3"/>
              <a:endCxn id="42" idx="0"/>
            </p:cNvCxnSpPr>
            <p:nvPr/>
          </p:nvCxnSpPr>
          <p:spPr>
            <a:xfrm>
              <a:off x="4800600" y="2470666"/>
              <a:ext cx="4343400" cy="974015"/>
            </a:xfrm>
            <a:prstGeom prst="bentConnector2">
              <a:avLst/>
            </a:prstGeom>
            <a:ln w="38100">
              <a:solidFill>
                <a:srgbClr val="00206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21" idx="0"/>
              <a:endCxn id="41" idx="0"/>
            </p:cNvCxnSpPr>
            <p:nvPr/>
          </p:nvCxnSpPr>
          <p:spPr>
            <a:xfrm rot="16200000" flipH="1">
              <a:off x="4366056" y="-315449"/>
              <a:ext cx="1252579" cy="6267681"/>
            </a:xfrm>
            <a:prstGeom prst="bentConnector3">
              <a:avLst>
                <a:gd name="adj1" fmla="val -18250"/>
              </a:avLst>
            </a:prstGeom>
            <a:ln w="38100">
              <a:solidFill>
                <a:srgbClr val="328E55"/>
              </a:solidFill>
              <a:tailEnd type="arrow"/>
            </a:ln>
            <a:effectLst/>
          </p:spPr>
          <p:style>
            <a:lnRef idx="2">
              <a:schemeClr val="accent1"/>
            </a:lnRef>
            <a:fillRef idx="0">
              <a:schemeClr val="accent1"/>
            </a:fillRef>
            <a:effectRef idx="1">
              <a:schemeClr val="accent1"/>
            </a:effectRef>
            <a:fontRef idx="minor">
              <a:schemeClr val="tx1"/>
            </a:fontRef>
          </p:style>
        </p:cxnSp>
        <p:sp>
          <p:nvSpPr>
            <p:cNvPr id="41" name="Rounded Rectangle 40"/>
            <p:cNvSpPr/>
            <p:nvPr/>
          </p:nvSpPr>
          <p:spPr>
            <a:xfrm>
              <a:off x="7707087" y="3444681"/>
              <a:ext cx="838200" cy="525980"/>
            </a:xfrm>
            <a:prstGeom prst="roundRect">
              <a:avLst/>
            </a:prstGeom>
            <a:noFill/>
            <a:ln w="38100">
              <a:solidFill>
                <a:srgbClr val="328E55"/>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8724900" y="3444681"/>
              <a:ext cx="838200" cy="525980"/>
            </a:xfrm>
            <a:prstGeom prst="roundRect">
              <a:avLst/>
            </a:prstGeom>
            <a:noFill/>
            <a:ln w="38100">
              <a:solidFill>
                <a:srgbClr val="00206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6796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Application (1): Pairwise MRF</a:t>
            </a:r>
          </a:p>
        </p:txBody>
      </p:sp>
      <p:pic>
        <p:nvPicPr>
          <p:cNvPr id="3" name="Picture 2"/>
          <p:cNvPicPr>
            <a:picLocks noChangeAspect="1"/>
          </p:cNvPicPr>
          <p:nvPr/>
        </p:nvPicPr>
        <p:blipFill>
          <a:blip r:embed="rId2"/>
          <a:stretch>
            <a:fillRect/>
          </a:stretch>
        </p:blipFill>
        <p:spPr>
          <a:xfrm>
            <a:off x="1219200" y="1676400"/>
            <a:ext cx="8229600" cy="2429347"/>
          </a:xfrm>
          <a:prstGeom prst="rect">
            <a:avLst/>
          </a:prstGeom>
        </p:spPr>
      </p:pic>
      <p:pic>
        <p:nvPicPr>
          <p:cNvPr id="4" name="Picture 3"/>
          <p:cNvPicPr>
            <a:picLocks noChangeAspect="1"/>
          </p:cNvPicPr>
          <p:nvPr/>
        </p:nvPicPr>
        <p:blipFill>
          <a:blip r:embed="rId3"/>
          <a:stretch>
            <a:fillRect/>
          </a:stretch>
        </p:blipFill>
        <p:spPr>
          <a:xfrm>
            <a:off x="2895600" y="4343400"/>
            <a:ext cx="6629400" cy="2373489"/>
          </a:xfrm>
          <a:prstGeom prst="rect">
            <a:avLst/>
          </a:prstGeom>
        </p:spPr>
      </p:pic>
      <p:grpSp>
        <p:nvGrpSpPr>
          <p:cNvPr id="8" name="Group 7"/>
          <p:cNvGrpSpPr/>
          <p:nvPr/>
        </p:nvGrpSpPr>
        <p:grpSpPr>
          <a:xfrm>
            <a:off x="1219200" y="2133600"/>
            <a:ext cx="8229600" cy="4114800"/>
            <a:chOff x="738734" y="2057400"/>
            <a:chExt cx="8229600" cy="4114800"/>
          </a:xfrm>
        </p:grpSpPr>
        <p:sp>
          <p:nvSpPr>
            <p:cNvPr id="10" name="Rounded Rectangle 9"/>
            <p:cNvSpPr/>
            <p:nvPr/>
          </p:nvSpPr>
          <p:spPr>
            <a:xfrm>
              <a:off x="738734" y="2057400"/>
              <a:ext cx="8153400" cy="342900"/>
            </a:xfrm>
            <a:prstGeom prst="roundRect">
              <a:avLst/>
            </a:prstGeom>
            <a:noFill/>
            <a:ln w="38100">
              <a:solidFill>
                <a:srgbClr val="C0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738734" y="3276600"/>
              <a:ext cx="8153400" cy="304800"/>
            </a:xfrm>
            <a:prstGeom prst="roundRect">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2415134" y="4724400"/>
              <a:ext cx="6553200" cy="304800"/>
            </a:xfrm>
            <a:prstGeom prst="roundRect">
              <a:avLst/>
            </a:prstGeom>
            <a:noFill/>
            <a:ln w="38100">
              <a:solidFill>
                <a:srgbClr val="C0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2415134" y="5867400"/>
              <a:ext cx="6553200" cy="304800"/>
            </a:xfrm>
            <a:prstGeom prst="roundRect">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5544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Title 4"/>
          <p:cNvSpPr>
            <a:spLocks noGrp="1"/>
          </p:cNvSpPr>
          <p:nvPr>
            <p:ph type="title"/>
          </p:nvPr>
        </p:nvSpPr>
        <p:spPr/>
        <p:txBody>
          <a:bodyPr/>
          <a:lstStyle/>
          <a:p>
            <a:r>
              <a:rPr lang="en-US" dirty="0" smtClean="0"/>
              <a:t>Integer Programming: Optimization</a:t>
            </a:r>
            <a:endParaRPr lang="en-US" dirty="0"/>
          </a:p>
        </p:txBody>
      </p:sp>
      <p:pic>
        <p:nvPicPr>
          <p:cNvPr id="2" name="Picture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8370" y="2080010"/>
            <a:ext cx="8822436" cy="304038"/>
          </a:xfrm>
          <a:prstGeom prst="rect">
            <a:avLst/>
          </a:prstGeom>
        </p:spPr>
      </p:pic>
      <p:pic>
        <p:nvPicPr>
          <p:cNvPr id="3" name="Picture 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927288" y="2782697"/>
            <a:ext cx="4819269" cy="485394"/>
          </a:xfrm>
          <a:prstGeom prst="rect">
            <a:avLst/>
          </a:prstGeom>
        </p:spPr>
      </p:pic>
    </p:spTree>
    <p:extLst>
      <p:ext uri="{BB962C8B-B14F-4D97-AF65-F5344CB8AC3E}">
        <p14:creationId xmlns:p14="http://schemas.microsoft.com/office/powerpoint/2010/main" val="3140875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Application (1): Pairwise MRF</a:t>
            </a:r>
          </a:p>
        </p:txBody>
      </p:sp>
      <p:pic>
        <p:nvPicPr>
          <p:cNvPr id="3" name="Picture 2"/>
          <p:cNvPicPr>
            <a:picLocks noChangeAspect="1"/>
          </p:cNvPicPr>
          <p:nvPr/>
        </p:nvPicPr>
        <p:blipFill>
          <a:blip r:embed="rId2"/>
          <a:stretch>
            <a:fillRect/>
          </a:stretch>
        </p:blipFill>
        <p:spPr>
          <a:xfrm>
            <a:off x="1219200" y="1676400"/>
            <a:ext cx="8229600" cy="2429347"/>
          </a:xfrm>
          <a:prstGeom prst="rect">
            <a:avLst/>
          </a:prstGeom>
        </p:spPr>
      </p:pic>
      <p:pic>
        <p:nvPicPr>
          <p:cNvPr id="4" name="Picture 3"/>
          <p:cNvPicPr>
            <a:picLocks noChangeAspect="1"/>
          </p:cNvPicPr>
          <p:nvPr/>
        </p:nvPicPr>
        <p:blipFill>
          <a:blip r:embed="rId3"/>
          <a:stretch>
            <a:fillRect/>
          </a:stretch>
        </p:blipFill>
        <p:spPr>
          <a:xfrm>
            <a:off x="2895600" y="4343400"/>
            <a:ext cx="6629400" cy="2373489"/>
          </a:xfrm>
          <a:prstGeom prst="rect">
            <a:avLst/>
          </a:prstGeom>
        </p:spPr>
      </p:pic>
      <p:grpSp>
        <p:nvGrpSpPr>
          <p:cNvPr id="8" name="Group 7"/>
          <p:cNvGrpSpPr/>
          <p:nvPr/>
        </p:nvGrpSpPr>
        <p:grpSpPr>
          <a:xfrm>
            <a:off x="1219200" y="2438400"/>
            <a:ext cx="8229600" cy="3810000"/>
            <a:chOff x="738734" y="2362200"/>
            <a:chExt cx="8229600" cy="3810000"/>
          </a:xfrm>
        </p:grpSpPr>
        <p:sp>
          <p:nvSpPr>
            <p:cNvPr id="10" name="Rounded Rectangle 9"/>
            <p:cNvSpPr/>
            <p:nvPr/>
          </p:nvSpPr>
          <p:spPr>
            <a:xfrm>
              <a:off x="738734" y="2362200"/>
              <a:ext cx="8153400" cy="457200"/>
            </a:xfrm>
            <a:prstGeom prst="roundRect">
              <a:avLst/>
            </a:prstGeom>
            <a:noFill/>
            <a:ln w="38100">
              <a:solidFill>
                <a:srgbClr val="C0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738734" y="3276600"/>
              <a:ext cx="8153400" cy="304800"/>
            </a:xfrm>
            <a:prstGeom prst="roundRect">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2415134" y="5029200"/>
              <a:ext cx="6553200" cy="457200"/>
            </a:xfrm>
            <a:prstGeom prst="roundRect">
              <a:avLst/>
            </a:prstGeom>
            <a:noFill/>
            <a:ln w="38100">
              <a:solidFill>
                <a:srgbClr val="C0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2415134" y="5867400"/>
              <a:ext cx="6553200" cy="304800"/>
            </a:xfrm>
            <a:prstGeom prst="roundRect">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5780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Application (1): Pairwise MRF</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752600"/>
            <a:ext cx="8915400" cy="4733476"/>
          </a:xfrm>
          <a:prstGeom prst="rect">
            <a:avLst/>
          </a:prstGeom>
        </p:spPr>
      </p:pic>
    </p:spTree>
    <p:extLst>
      <p:ext uri="{BB962C8B-B14F-4D97-AF65-F5344CB8AC3E}">
        <p14:creationId xmlns:p14="http://schemas.microsoft.com/office/powerpoint/2010/main" val="2082547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Application (1): Pairwise MRF</a:t>
            </a:r>
          </a:p>
        </p:txBody>
      </p:sp>
      <p:grpSp>
        <p:nvGrpSpPr>
          <p:cNvPr id="5" name="Group 4"/>
          <p:cNvGrpSpPr/>
          <p:nvPr/>
        </p:nvGrpSpPr>
        <p:grpSpPr>
          <a:xfrm>
            <a:off x="5817550" y="2053828"/>
            <a:ext cx="3783650" cy="4160282"/>
            <a:chOff x="5791200" y="1916668"/>
            <a:chExt cx="3783650" cy="4160282"/>
          </a:xfrm>
        </p:grpSpPr>
        <p:pic>
          <p:nvPicPr>
            <p:cNvPr id="13"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52484"/>
            <a:stretch/>
          </p:blipFill>
          <p:spPr bwMode="auto">
            <a:xfrm>
              <a:off x="5791200" y="2286000"/>
              <a:ext cx="3783650"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438101" y="1916668"/>
              <a:ext cx="2489849" cy="369332"/>
            </a:xfrm>
            <a:prstGeom prst="rect">
              <a:avLst/>
            </a:prstGeom>
          </p:spPr>
          <p:txBody>
            <a:bodyPr wrap="none">
              <a:spAutoFit/>
            </a:bodyPr>
            <a:lstStyle/>
            <a:p>
              <a:r>
                <a:rPr lang="en-US" dirty="0" err="1"/>
                <a:t>m</a:t>
              </a:r>
              <a:r>
                <a:rPr lang="en-US" dirty="0" err="1" smtClean="0"/>
                <a:t>incut</a:t>
              </a:r>
              <a:r>
                <a:rPr lang="en-US" dirty="0" smtClean="0"/>
                <a:t> (energy = -3228) </a:t>
              </a:r>
              <a:endParaRPr lang="en-US" dirty="0"/>
            </a:p>
          </p:txBody>
        </p:sp>
      </p:grpSp>
      <p:grpSp>
        <p:nvGrpSpPr>
          <p:cNvPr id="4" name="Group 3"/>
          <p:cNvGrpSpPr/>
          <p:nvPr/>
        </p:nvGrpSpPr>
        <p:grpSpPr>
          <a:xfrm>
            <a:off x="1245550" y="2053828"/>
            <a:ext cx="3783650" cy="4192548"/>
            <a:chOff x="457200" y="1884402"/>
            <a:chExt cx="3783650" cy="4192548"/>
          </a:xfrm>
        </p:grpSpPr>
        <p:pic>
          <p:nvPicPr>
            <p:cNvPr id="17415"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r="52484"/>
            <a:stretch/>
          </p:blipFill>
          <p:spPr bwMode="auto">
            <a:xfrm>
              <a:off x="457200" y="2286000"/>
              <a:ext cx="3783650"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1104100" y="1884402"/>
              <a:ext cx="2274277" cy="369332"/>
            </a:xfrm>
            <a:prstGeom prst="rect">
              <a:avLst/>
            </a:prstGeom>
          </p:spPr>
          <p:txBody>
            <a:bodyPr wrap="none">
              <a:spAutoFit/>
            </a:bodyPr>
            <a:lstStyle/>
            <a:p>
              <a:r>
                <a:rPr lang="en-US" dirty="0" smtClean="0"/>
                <a:t>Ours (energy = -3215) </a:t>
              </a:r>
              <a:endParaRPr lang="en-US" dirty="0"/>
            </a:p>
          </p:txBody>
        </p:sp>
      </p:grpSp>
      <p:grpSp>
        <p:nvGrpSpPr>
          <p:cNvPr id="9" name="Group 8"/>
          <p:cNvGrpSpPr/>
          <p:nvPr/>
        </p:nvGrpSpPr>
        <p:grpSpPr>
          <a:xfrm>
            <a:off x="3211686" y="3733800"/>
            <a:ext cx="1643667" cy="2632710"/>
            <a:chOff x="3211686" y="3733800"/>
            <a:chExt cx="1643667" cy="2632710"/>
          </a:xfrm>
        </p:grpSpPr>
        <p:sp>
          <p:nvSpPr>
            <p:cNvPr id="7" name="Oval 6"/>
            <p:cNvSpPr/>
            <p:nvPr/>
          </p:nvSpPr>
          <p:spPr>
            <a:xfrm>
              <a:off x="4257040" y="5074920"/>
              <a:ext cx="598313" cy="304800"/>
            </a:xfrm>
            <a:prstGeom prst="ellipse">
              <a:avLst/>
            </a:prstGeom>
            <a:noFill/>
            <a:ln w="25400">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038600" y="6061710"/>
              <a:ext cx="598313" cy="304800"/>
            </a:xfrm>
            <a:prstGeom prst="ellipse">
              <a:avLst/>
            </a:prstGeom>
            <a:noFill/>
            <a:ln w="25400">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510843" y="5181600"/>
              <a:ext cx="299157" cy="304800"/>
            </a:xfrm>
            <a:prstGeom prst="ellipse">
              <a:avLst/>
            </a:prstGeom>
            <a:noFill/>
            <a:ln w="25400">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211686" y="3733800"/>
              <a:ext cx="299157" cy="304800"/>
            </a:xfrm>
            <a:prstGeom prst="ellipse">
              <a:avLst/>
            </a:prstGeom>
            <a:noFill/>
            <a:ln w="25400">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815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Application (1): Pairwise MRF</a:t>
            </a:r>
          </a:p>
        </p:txBody>
      </p:sp>
      <p:sp>
        <p:nvSpPr>
          <p:cNvPr id="9" name="TextBox 8"/>
          <p:cNvSpPr txBox="1"/>
          <p:nvPr/>
        </p:nvSpPr>
        <p:spPr>
          <a:xfrm>
            <a:off x="2674198" y="6338897"/>
            <a:ext cx="5054525" cy="369332"/>
          </a:xfrm>
          <a:prstGeom prst="rect">
            <a:avLst/>
          </a:prstGeom>
          <a:noFill/>
        </p:spPr>
        <p:txBody>
          <a:bodyPr wrap="none" rtlCol="0">
            <a:spAutoFit/>
          </a:bodyPr>
          <a:lstStyle/>
          <a:p>
            <a:r>
              <a:rPr lang="en-US" dirty="0" smtClean="0">
                <a:solidFill>
                  <a:srgbClr val="C00000"/>
                </a:solidFill>
              </a:rPr>
              <a:t>* The initialization is spatially uniform random (K=3)</a:t>
            </a:r>
            <a:endParaRPr lang="en-US" dirty="0">
              <a:solidFill>
                <a:srgbClr val="C00000"/>
              </a:solidFill>
            </a:endParaRPr>
          </a:p>
        </p:txBody>
      </p:sp>
      <p:grpSp>
        <p:nvGrpSpPr>
          <p:cNvPr id="14" name="Group 13"/>
          <p:cNvGrpSpPr/>
          <p:nvPr/>
        </p:nvGrpSpPr>
        <p:grpSpPr>
          <a:xfrm>
            <a:off x="1223037" y="1654779"/>
            <a:ext cx="5640490" cy="4520014"/>
            <a:chOff x="323528" y="1444968"/>
            <a:chExt cx="5640490" cy="4520014"/>
          </a:xfrm>
        </p:grpSpPr>
        <p:grpSp>
          <p:nvGrpSpPr>
            <p:cNvPr id="15" name="Group 14"/>
            <p:cNvGrpSpPr/>
            <p:nvPr/>
          </p:nvGrpSpPr>
          <p:grpSpPr>
            <a:xfrm>
              <a:off x="3203848" y="1477234"/>
              <a:ext cx="2760170" cy="4487748"/>
              <a:chOff x="5436096" y="1477234"/>
              <a:chExt cx="2760170" cy="4487748"/>
            </a:xfrm>
          </p:grpSpPr>
          <p:pic>
            <p:nvPicPr>
              <p:cNvPr id="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844824"/>
                <a:ext cx="2760170" cy="412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6403386" y="1477234"/>
                <a:ext cx="840295" cy="369332"/>
              </a:xfrm>
              <a:prstGeom prst="rect">
                <a:avLst/>
              </a:prstGeom>
              <a:noFill/>
            </p:spPr>
            <p:txBody>
              <a:bodyPr wrap="none" rtlCol="0">
                <a:spAutoFit/>
              </a:bodyPr>
              <a:lstStyle/>
              <a:p>
                <a:r>
                  <a:rPr lang="en-US" dirty="0" err="1" smtClean="0"/>
                  <a:t>mincut</a:t>
                </a:r>
                <a:endParaRPr lang="en-US" dirty="0"/>
              </a:p>
            </p:txBody>
          </p:sp>
        </p:grpSp>
        <p:grpSp>
          <p:nvGrpSpPr>
            <p:cNvPr id="16" name="Group 15"/>
            <p:cNvGrpSpPr/>
            <p:nvPr/>
          </p:nvGrpSpPr>
          <p:grpSpPr>
            <a:xfrm>
              <a:off x="323528" y="1444968"/>
              <a:ext cx="2731115" cy="4520014"/>
              <a:chOff x="467544" y="1444968"/>
              <a:chExt cx="2731115" cy="4520014"/>
            </a:xfrm>
          </p:grpSpPr>
          <p:pic>
            <p:nvPicPr>
              <p:cNvPr id="1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844824"/>
                <a:ext cx="2731115" cy="412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1034004" y="1444968"/>
                <a:ext cx="1598194" cy="369332"/>
              </a:xfrm>
              <a:prstGeom prst="rect">
                <a:avLst/>
              </a:prstGeom>
              <a:noFill/>
            </p:spPr>
            <p:txBody>
              <a:bodyPr wrap="none" rtlCol="0">
                <a:spAutoFit/>
              </a:bodyPr>
              <a:lstStyle/>
              <a:p>
                <a:r>
                  <a:rPr lang="en-US" dirty="0" smtClean="0"/>
                  <a:t>Original Image</a:t>
                </a:r>
                <a:endParaRPr lang="en-US" dirty="0"/>
              </a:p>
            </p:txBody>
          </p:sp>
        </p:grpSp>
      </p:grpSp>
      <p:pic>
        <p:nvPicPr>
          <p:cNvPr id="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833" y="2068548"/>
            <a:ext cx="2756767" cy="4123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7708783" y="1709155"/>
            <a:ext cx="1332865" cy="369332"/>
          </a:xfrm>
          <a:prstGeom prst="rect">
            <a:avLst/>
          </a:prstGeom>
          <a:noFill/>
        </p:spPr>
        <p:txBody>
          <a:bodyPr wrap="none" rtlCol="0">
            <a:spAutoFit/>
          </a:bodyPr>
          <a:lstStyle/>
          <a:p>
            <a:r>
              <a:rPr lang="en-US" dirty="0" smtClean="0"/>
              <a:t>Initialization</a:t>
            </a:r>
            <a:endParaRPr lang="en-US" dirty="0"/>
          </a:p>
        </p:txBody>
      </p:sp>
    </p:spTree>
    <p:extLst>
      <p:ext uri="{BB962C8B-B14F-4D97-AF65-F5344CB8AC3E}">
        <p14:creationId xmlns:p14="http://schemas.microsoft.com/office/powerpoint/2010/main" val="659680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Application (1): Pairwise MRF</a:t>
            </a:r>
          </a:p>
        </p:txBody>
      </p:sp>
      <p:sp>
        <p:nvSpPr>
          <p:cNvPr id="13" name="TextBox 12"/>
          <p:cNvSpPr txBox="1"/>
          <p:nvPr/>
        </p:nvSpPr>
        <p:spPr>
          <a:xfrm>
            <a:off x="1548295" y="6230437"/>
            <a:ext cx="8037265" cy="646331"/>
          </a:xfrm>
          <a:prstGeom prst="rect">
            <a:avLst/>
          </a:prstGeom>
          <a:noFill/>
        </p:spPr>
        <p:txBody>
          <a:bodyPr wrap="none" rtlCol="0">
            <a:spAutoFit/>
          </a:bodyPr>
          <a:lstStyle/>
          <a:p>
            <a:pPr algn="ctr"/>
            <a:r>
              <a:rPr lang="en-US" dirty="0" smtClean="0">
                <a:solidFill>
                  <a:srgbClr val="C00000"/>
                </a:solidFill>
              </a:rPr>
              <a:t>* For each pixel (j), we show the label at which its (K=3) </a:t>
            </a:r>
            <a:r>
              <a:rPr lang="en-US" dirty="0" err="1" smtClean="0">
                <a:solidFill>
                  <a:srgbClr val="C00000"/>
                </a:solidFill>
              </a:rPr>
              <a:t>x</a:t>
            </a:r>
            <a:r>
              <a:rPr lang="en-US" baseline="-25000" dirty="0" err="1" smtClean="0">
                <a:solidFill>
                  <a:srgbClr val="C00000"/>
                </a:solidFill>
              </a:rPr>
              <a:t>j</a:t>
            </a:r>
            <a:r>
              <a:rPr lang="en-US" dirty="0" smtClean="0">
                <a:solidFill>
                  <a:srgbClr val="C00000"/>
                </a:solidFill>
              </a:rPr>
              <a:t> components is maximum.</a:t>
            </a:r>
          </a:p>
          <a:p>
            <a:pPr algn="ctr"/>
            <a:r>
              <a:rPr lang="en-US" dirty="0" smtClean="0">
                <a:solidFill>
                  <a:srgbClr val="C00000"/>
                </a:solidFill>
              </a:rPr>
              <a:t>** Notice how x </a:t>
            </a:r>
            <a:r>
              <a:rPr lang="en-US" dirty="0">
                <a:solidFill>
                  <a:srgbClr val="C00000"/>
                </a:solidFill>
              </a:rPr>
              <a:t>q</a:t>
            </a:r>
            <a:r>
              <a:rPr lang="en-US" dirty="0" smtClean="0">
                <a:solidFill>
                  <a:srgbClr val="C00000"/>
                </a:solidFill>
              </a:rPr>
              <a:t>uickly and gradually converges to a local solution.</a:t>
            </a:r>
          </a:p>
        </p:txBody>
      </p:sp>
      <p:sp>
        <p:nvSpPr>
          <p:cNvPr id="24" name="TextBox 23"/>
          <p:cNvSpPr txBox="1"/>
          <p:nvPr/>
        </p:nvSpPr>
        <p:spPr>
          <a:xfrm>
            <a:off x="7402735" y="1686333"/>
            <a:ext cx="1989134" cy="369332"/>
          </a:xfrm>
          <a:prstGeom prst="rect">
            <a:avLst/>
          </a:prstGeom>
          <a:noFill/>
        </p:spPr>
        <p:txBody>
          <a:bodyPr wrap="none" rtlCol="0">
            <a:spAutoFit/>
          </a:bodyPr>
          <a:lstStyle/>
          <a:p>
            <a:r>
              <a:rPr lang="en-US" dirty="0" smtClean="0"/>
              <a:t>Ours (per iteration)</a:t>
            </a:r>
            <a:endParaRPr lang="en-US" dirty="0"/>
          </a:p>
        </p:txBody>
      </p:sp>
      <p:pic>
        <p:nvPicPr>
          <p:cNvPr id="25" name="x.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24217" y="2071223"/>
            <a:ext cx="2746170" cy="4114800"/>
          </a:xfrm>
          <a:prstGeom prst="rect">
            <a:avLst/>
          </a:prstGeom>
        </p:spPr>
      </p:pic>
      <p:grpSp>
        <p:nvGrpSpPr>
          <p:cNvPr id="26" name="Group 25"/>
          <p:cNvGrpSpPr/>
          <p:nvPr/>
        </p:nvGrpSpPr>
        <p:grpSpPr>
          <a:xfrm>
            <a:off x="1228889" y="1654067"/>
            <a:ext cx="5640490" cy="4520014"/>
            <a:chOff x="323528" y="1444968"/>
            <a:chExt cx="5640490" cy="4520014"/>
          </a:xfrm>
        </p:grpSpPr>
        <p:grpSp>
          <p:nvGrpSpPr>
            <p:cNvPr id="27" name="Group 26"/>
            <p:cNvGrpSpPr/>
            <p:nvPr/>
          </p:nvGrpSpPr>
          <p:grpSpPr>
            <a:xfrm>
              <a:off x="3203848" y="1477234"/>
              <a:ext cx="2760170" cy="4487748"/>
              <a:chOff x="5436096" y="1477234"/>
              <a:chExt cx="2760170" cy="4487748"/>
            </a:xfrm>
          </p:grpSpPr>
          <p:pic>
            <p:nvPicPr>
              <p:cNvPr id="3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1844824"/>
                <a:ext cx="2760170" cy="412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TextBox 31"/>
              <p:cNvSpPr txBox="1"/>
              <p:nvPr/>
            </p:nvSpPr>
            <p:spPr>
              <a:xfrm>
                <a:off x="6377859" y="1477234"/>
                <a:ext cx="840295" cy="369332"/>
              </a:xfrm>
              <a:prstGeom prst="rect">
                <a:avLst/>
              </a:prstGeom>
              <a:noFill/>
            </p:spPr>
            <p:txBody>
              <a:bodyPr wrap="none" rtlCol="0">
                <a:spAutoFit/>
              </a:bodyPr>
              <a:lstStyle/>
              <a:p>
                <a:r>
                  <a:rPr lang="en-US" dirty="0" err="1" smtClean="0"/>
                  <a:t>mincut</a:t>
                </a:r>
                <a:endParaRPr lang="en-US" dirty="0"/>
              </a:p>
            </p:txBody>
          </p:sp>
        </p:grpSp>
        <p:grpSp>
          <p:nvGrpSpPr>
            <p:cNvPr id="28" name="Group 27"/>
            <p:cNvGrpSpPr/>
            <p:nvPr/>
          </p:nvGrpSpPr>
          <p:grpSpPr>
            <a:xfrm>
              <a:off x="323528" y="1444968"/>
              <a:ext cx="2731115" cy="4520014"/>
              <a:chOff x="467544" y="1444968"/>
              <a:chExt cx="2731115" cy="4520014"/>
            </a:xfrm>
          </p:grpSpPr>
          <p:pic>
            <p:nvPicPr>
              <p:cNvPr id="2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1844824"/>
                <a:ext cx="2731115" cy="412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p:cNvSpPr txBox="1"/>
              <p:nvPr/>
            </p:nvSpPr>
            <p:spPr>
              <a:xfrm>
                <a:off x="1034004" y="1444968"/>
                <a:ext cx="1598194" cy="369332"/>
              </a:xfrm>
              <a:prstGeom prst="rect">
                <a:avLst/>
              </a:prstGeom>
              <a:noFill/>
            </p:spPr>
            <p:txBody>
              <a:bodyPr wrap="none" rtlCol="0">
                <a:spAutoFit/>
              </a:bodyPr>
              <a:lstStyle/>
              <a:p>
                <a:r>
                  <a:rPr lang="en-US" dirty="0" smtClean="0"/>
                  <a:t>Original Image</a:t>
                </a:r>
                <a:endParaRPr lang="en-US" dirty="0"/>
              </a:p>
            </p:txBody>
          </p:sp>
        </p:grpSp>
      </p:grpSp>
    </p:spTree>
    <p:extLst>
      <p:ext uri="{BB962C8B-B14F-4D97-AF65-F5344CB8AC3E}">
        <p14:creationId xmlns:p14="http://schemas.microsoft.com/office/powerpoint/2010/main" val="200333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0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Application (1): Pairwise MRF</a:t>
            </a:r>
          </a:p>
        </p:txBody>
      </p:sp>
      <p:sp>
        <p:nvSpPr>
          <p:cNvPr id="14" name="TextBox 13"/>
          <p:cNvSpPr txBox="1"/>
          <p:nvPr/>
        </p:nvSpPr>
        <p:spPr>
          <a:xfrm>
            <a:off x="1823572" y="6382573"/>
            <a:ext cx="8049768" cy="369332"/>
          </a:xfrm>
          <a:prstGeom prst="rect">
            <a:avLst/>
          </a:prstGeom>
          <a:noFill/>
        </p:spPr>
        <p:txBody>
          <a:bodyPr wrap="none" rtlCol="0">
            <a:spAutoFit/>
          </a:bodyPr>
          <a:lstStyle/>
          <a:p>
            <a:r>
              <a:rPr lang="en-US" dirty="0" smtClean="0">
                <a:solidFill>
                  <a:srgbClr val="C00000"/>
                </a:solidFill>
              </a:rPr>
              <a:t>* Notice how our solution (upon convergence) gets very close to the </a:t>
            </a:r>
            <a:r>
              <a:rPr lang="en-US" dirty="0" err="1" smtClean="0">
                <a:solidFill>
                  <a:srgbClr val="C00000"/>
                </a:solidFill>
              </a:rPr>
              <a:t>mincut</a:t>
            </a:r>
            <a:r>
              <a:rPr lang="en-US" dirty="0" smtClean="0">
                <a:solidFill>
                  <a:srgbClr val="C00000"/>
                </a:solidFill>
              </a:rPr>
              <a:t> solution</a:t>
            </a:r>
            <a:endParaRPr lang="en-US" dirty="0">
              <a:solidFill>
                <a:srgbClr val="C00000"/>
              </a:solidFill>
            </a:endParaRPr>
          </a:p>
        </p:txBody>
      </p:sp>
      <p:grpSp>
        <p:nvGrpSpPr>
          <p:cNvPr id="15" name="Group 14"/>
          <p:cNvGrpSpPr/>
          <p:nvPr/>
        </p:nvGrpSpPr>
        <p:grpSpPr>
          <a:xfrm>
            <a:off x="1257112" y="1662237"/>
            <a:ext cx="5640490" cy="4520014"/>
            <a:chOff x="323528" y="1444968"/>
            <a:chExt cx="5640490" cy="4520014"/>
          </a:xfrm>
        </p:grpSpPr>
        <p:grpSp>
          <p:nvGrpSpPr>
            <p:cNvPr id="16" name="Group 15"/>
            <p:cNvGrpSpPr/>
            <p:nvPr/>
          </p:nvGrpSpPr>
          <p:grpSpPr>
            <a:xfrm>
              <a:off x="3203848" y="1477234"/>
              <a:ext cx="2760170" cy="4487748"/>
              <a:chOff x="5436096" y="1477234"/>
              <a:chExt cx="2760170" cy="4487748"/>
            </a:xfrm>
          </p:grpSpPr>
          <p:pic>
            <p:nvPicPr>
              <p:cNvPr id="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844824"/>
                <a:ext cx="2760170" cy="412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5480687" y="1477234"/>
                <a:ext cx="2670988" cy="369332"/>
              </a:xfrm>
              <a:prstGeom prst="rect">
                <a:avLst/>
              </a:prstGeom>
              <a:noFill/>
            </p:spPr>
            <p:txBody>
              <a:bodyPr wrap="none" rtlCol="0">
                <a:spAutoFit/>
              </a:bodyPr>
              <a:lstStyle/>
              <a:p>
                <a:r>
                  <a:rPr lang="en-US" dirty="0" err="1" smtClean="0"/>
                  <a:t>mincut</a:t>
                </a:r>
                <a:r>
                  <a:rPr lang="en-US" dirty="0" smtClean="0"/>
                  <a:t> (energy = -707383)</a:t>
                </a:r>
                <a:endParaRPr lang="en-US" dirty="0"/>
              </a:p>
            </p:txBody>
          </p:sp>
        </p:grpSp>
        <p:grpSp>
          <p:nvGrpSpPr>
            <p:cNvPr id="17" name="Group 16"/>
            <p:cNvGrpSpPr/>
            <p:nvPr/>
          </p:nvGrpSpPr>
          <p:grpSpPr>
            <a:xfrm>
              <a:off x="323528" y="1444968"/>
              <a:ext cx="2731115" cy="4520014"/>
              <a:chOff x="467544" y="1444968"/>
              <a:chExt cx="2731115" cy="4520014"/>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844824"/>
                <a:ext cx="2731115" cy="412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1034004" y="1444968"/>
                <a:ext cx="1598194" cy="369332"/>
              </a:xfrm>
              <a:prstGeom prst="rect">
                <a:avLst/>
              </a:prstGeom>
              <a:noFill/>
            </p:spPr>
            <p:txBody>
              <a:bodyPr wrap="none" rtlCol="0">
                <a:spAutoFit/>
              </a:bodyPr>
              <a:lstStyle/>
              <a:p>
                <a:r>
                  <a:rPr lang="en-US" dirty="0" smtClean="0"/>
                  <a:t>Original Image</a:t>
                </a:r>
                <a:endParaRPr lang="en-US" dirty="0"/>
              </a:p>
            </p:txBody>
          </p:sp>
        </p:grpSp>
      </p:grpSp>
      <p:grpSp>
        <p:nvGrpSpPr>
          <p:cNvPr id="22" name="Group 21"/>
          <p:cNvGrpSpPr/>
          <p:nvPr/>
        </p:nvGrpSpPr>
        <p:grpSpPr>
          <a:xfrm>
            <a:off x="7089078" y="1716613"/>
            <a:ext cx="2744811" cy="4471166"/>
            <a:chOff x="6300192" y="1499344"/>
            <a:chExt cx="2744811" cy="4471166"/>
          </a:xfrm>
        </p:grpSpPr>
        <p:sp>
          <p:nvSpPr>
            <p:cNvPr id="33" name="TextBox 32"/>
            <p:cNvSpPr txBox="1"/>
            <p:nvPr/>
          </p:nvSpPr>
          <p:spPr>
            <a:xfrm>
              <a:off x="6444889" y="1499344"/>
              <a:ext cx="2455416" cy="369332"/>
            </a:xfrm>
            <a:prstGeom prst="rect">
              <a:avLst/>
            </a:prstGeom>
            <a:noFill/>
          </p:spPr>
          <p:txBody>
            <a:bodyPr wrap="none" rtlCol="0">
              <a:spAutoFit/>
            </a:bodyPr>
            <a:lstStyle/>
            <a:p>
              <a:r>
                <a:rPr lang="en-US" dirty="0" smtClean="0"/>
                <a:t>Ours (energy = -704480)</a:t>
              </a:r>
              <a:endParaRPr lang="en-US" dirty="0"/>
            </a:p>
          </p:txBody>
        </p:sp>
        <p:pic>
          <p:nvPicPr>
            <p:cNvPr id="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1846566"/>
              <a:ext cx="2744811" cy="4123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2850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par>
              <p:cTn id="2"/>
            </p:par>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Application (1): Pairwise MRF</a:t>
            </a:r>
          </a:p>
        </p:txBody>
      </p:sp>
      <p:pic>
        <p:nvPicPr>
          <p:cNvPr id="23" name="Picture 2" descr="C:\Users\ghanembs\Documents\MATLAB\BP_with_ADMM\docs\Latex_BP_ADMM_CVPR\figures\MRF_image_segm_results_2.png"/>
          <p:cNvPicPr>
            <a:picLocks noChangeAspect="1" noChangeArrowheads="1"/>
          </p:cNvPicPr>
          <p:nvPr/>
        </p:nvPicPr>
        <p:blipFill rotWithShape="1">
          <a:blip r:embed="rId2">
            <a:extLst>
              <a:ext uri="{28A0092B-C50C-407E-A947-70E740481C1C}">
                <a14:useLocalDpi xmlns:a14="http://schemas.microsoft.com/office/drawing/2010/main" val="0"/>
              </a:ext>
            </a:extLst>
          </a:blip>
          <a:srcRect r="-359"/>
          <a:stretch/>
        </p:blipFill>
        <p:spPr bwMode="auto">
          <a:xfrm>
            <a:off x="533399" y="1689921"/>
            <a:ext cx="9938657" cy="509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996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par>
              <p:cTn id="2"/>
            </p:par>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smtClean="0"/>
              <a:t>Application (2): Graph Matching</a:t>
            </a:r>
            <a:endParaRPr lang="en-US" dirty="0"/>
          </a:p>
        </p:txBody>
      </p:sp>
      <p:sp>
        <p:nvSpPr>
          <p:cNvPr id="3" name="Content Placeholder 2"/>
          <p:cNvSpPr>
            <a:spLocks noGrp="1"/>
          </p:cNvSpPr>
          <p:nvPr>
            <p:ph idx="1"/>
          </p:nvPr>
        </p:nvSpPr>
        <p:spPr/>
        <p:txBody>
          <a:bodyPr/>
          <a:lstStyle/>
          <a:p>
            <a:r>
              <a:rPr lang="en-US" dirty="0" smtClean="0"/>
              <a:t>For video frame matching:</a:t>
            </a:r>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334000" y="3810000"/>
            <a:ext cx="4797933" cy="624078"/>
          </a:xfrm>
          <a:prstGeom prst="rect">
            <a:avLst/>
          </a:prstGeom>
        </p:spPr>
      </p:pic>
      <p:pic>
        <p:nvPicPr>
          <p:cNvPr id="7" name="Picture 2" descr="http://igm.univ-mlv.fr/~raynal/images/h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4391" y="2286000"/>
            <a:ext cx="3118131" cy="4049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901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smtClean="0"/>
              <a:t>Application (2): Graph Matching</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16249"/>
            <a:ext cx="11049000" cy="271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406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fontScale="90000"/>
          </a:bodyPr>
          <a:lstStyle/>
          <a:p>
            <a:r>
              <a:rPr lang="en-US" dirty="0" smtClean="0"/>
              <a:t>Application (3): Information Theoretic Clustering</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953000" y="3200400"/>
            <a:ext cx="5916168" cy="912114"/>
          </a:xfrm>
          <a:prstGeom prst="rect">
            <a:avLst/>
          </a:prstGeom>
        </p:spPr>
      </p:pic>
      <p:pic>
        <p:nvPicPr>
          <p:cNvPr id="5124" name="Picture 4" descr="https://upload.wikimedia.org/wikipedia/commons/thumb/d/d8/EM-Gaussian-data.svg/2000px-EM-Gaussian-data.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 y="1066800"/>
            <a:ext cx="5257800" cy="565739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590055" y="3647990"/>
            <a:ext cx="2238049" cy="1720871"/>
            <a:chOff x="8590055" y="3647990"/>
            <a:chExt cx="2238049" cy="1720871"/>
          </a:xfrm>
        </p:grpSpPr>
        <p:sp>
          <p:nvSpPr>
            <p:cNvPr id="12" name="Rectangle 11"/>
            <p:cNvSpPr/>
            <p:nvPr/>
          </p:nvSpPr>
          <p:spPr>
            <a:xfrm>
              <a:off x="8902560" y="3647990"/>
              <a:ext cx="1613040" cy="464524"/>
            </a:xfrm>
            <a:prstGeom prst="rect">
              <a:avLst/>
            </a:prstGeom>
            <a:noFill/>
            <a:ln w="38100">
              <a:solidFill>
                <a:srgbClr val="C0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9466764" y="4137914"/>
              <a:ext cx="484632" cy="574548"/>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TextBox 3"/>
            <p:cNvSpPr txBox="1"/>
            <p:nvPr/>
          </p:nvSpPr>
          <p:spPr>
            <a:xfrm>
              <a:off x="8590055" y="4722530"/>
              <a:ext cx="2238049" cy="646331"/>
            </a:xfrm>
            <a:prstGeom prst="rect">
              <a:avLst/>
            </a:prstGeom>
            <a:noFill/>
          </p:spPr>
          <p:txBody>
            <a:bodyPr wrap="none" rtlCol="0">
              <a:spAutoFit/>
            </a:bodyPr>
            <a:lstStyle/>
            <a:p>
              <a:pPr algn="ctr"/>
              <a:r>
                <a:rPr lang="en-US" dirty="0" smtClean="0">
                  <a:solidFill>
                    <a:srgbClr val="C00000"/>
                  </a:solidFill>
                </a:rPr>
                <a:t>forces membership to</a:t>
              </a:r>
            </a:p>
            <a:p>
              <a:pPr algn="ctr"/>
              <a:r>
                <a:rPr lang="en-US" dirty="0" smtClean="0">
                  <a:solidFill>
                    <a:srgbClr val="C00000"/>
                  </a:solidFill>
                </a:rPr>
                <a:t>only one cluster</a:t>
              </a:r>
            </a:p>
          </p:txBody>
        </p:sp>
      </p:grpSp>
      <p:grpSp>
        <p:nvGrpSpPr>
          <p:cNvPr id="7" name="Group 6"/>
          <p:cNvGrpSpPr/>
          <p:nvPr/>
        </p:nvGrpSpPr>
        <p:grpSpPr>
          <a:xfrm>
            <a:off x="8868692" y="1956568"/>
            <a:ext cx="2070240" cy="1708356"/>
            <a:chOff x="8868692" y="1956568"/>
            <a:chExt cx="2070240" cy="1708356"/>
          </a:xfrm>
        </p:grpSpPr>
        <p:sp>
          <p:nvSpPr>
            <p:cNvPr id="14" name="Rectangle 13"/>
            <p:cNvSpPr/>
            <p:nvPr/>
          </p:nvSpPr>
          <p:spPr>
            <a:xfrm>
              <a:off x="8868692" y="3200400"/>
              <a:ext cx="2070240" cy="464524"/>
            </a:xfrm>
            <a:prstGeom prst="rect">
              <a:avLst/>
            </a:prstGeom>
            <a:noFill/>
            <a:ln w="38100">
              <a:solidFill>
                <a:srgbClr val="C00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p:cNvSpPr/>
            <p:nvPr/>
          </p:nvSpPr>
          <p:spPr>
            <a:xfrm rot="10800000">
              <a:off x="9661496" y="2625852"/>
              <a:ext cx="484632" cy="574548"/>
            </a:xfrm>
            <a:prstGeom prst="downArrow">
              <a:avLst/>
            </a:prstGeom>
            <a:solidFill>
              <a:srgbClr val="C0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TextBox 15"/>
            <p:cNvSpPr txBox="1"/>
            <p:nvPr/>
          </p:nvSpPr>
          <p:spPr>
            <a:xfrm>
              <a:off x="8992505" y="1956568"/>
              <a:ext cx="1822614" cy="646331"/>
            </a:xfrm>
            <a:prstGeom prst="rect">
              <a:avLst/>
            </a:prstGeom>
            <a:noFill/>
          </p:spPr>
          <p:txBody>
            <a:bodyPr wrap="none" rtlCol="0">
              <a:spAutoFit/>
            </a:bodyPr>
            <a:lstStyle/>
            <a:p>
              <a:pPr algn="ctr"/>
              <a:r>
                <a:rPr lang="en-US" dirty="0" smtClean="0">
                  <a:solidFill>
                    <a:srgbClr val="C00000"/>
                  </a:solidFill>
                </a:rPr>
                <a:t>forces clusters to </a:t>
              </a:r>
            </a:p>
            <a:p>
              <a:pPr algn="ctr"/>
              <a:r>
                <a:rPr lang="en-US" dirty="0" smtClean="0">
                  <a:solidFill>
                    <a:srgbClr val="C00000"/>
                  </a:solidFill>
                </a:rPr>
                <a:t>have same size</a:t>
              </a:r>
            </a:p>
          </p:txBody>
        </p:sp>
      </p:grpSp>
    </p:spTree>
    <p:extLst>
      <p:ext uri="{BB962C8B-B14F-4D97-AF65-F5344CB8AC3E}">
        <p14:creationId xmlns:p14="http://schemas.microsoft.com/office/powerpoint/2010/main" val="257779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Title 4"/>
          <p:cNvSpPr>
            <a:spLocks noGrp="1"/>
          </p:cNvSpPr>
          <p:nvPr>
            <p:ph type="title"/>
          </p:nvPr>
        </p:nvSpPr>
        <p:spPr/>
        <p:txBody>
          <a:bodyPr/>
          <a:lstStyle/>
          <a:p>
            <a:r>
              <a:rPr lang="en-US" dirty="0" smtClean="0"/>
              <a:t>Integer Programming: Motivation</a:t>
            </a:r>
            <a:endParaRPr lang="en-US" dirty="0"/>
          </a:p>
        </p:txBody>
      </p:sp>
      <p:sp>
        <p:nvSpPr>
          <p:cNvPr id="2" name="Content Placeholder 1"/>
          <p:cNvSpPr>
            <a:spLocks noGrp="1"/>
          </p:cNvSpPr>
          <p:nvPr>
            <p:ph idx="1"/>
          </p:nvPr>
        </p:nvSpPr>
        <p:spPr>
          <a:xfrm>
            <a:off x="548640" y="1600200"/>
            <a:ext cx="9875520" cy="838200"/>
          </a:xfrm>
        </p:spPr>
        <p:txBody>
          <a:bodyPr/>
          <a:lstStyle/>
          <a:p>
            <a:r>
              <a:rPr lang="en-US" dirty="0" smtClean="0"/>
              <a:t>Many applications:</a:t>
            </a:r>
          </a:p>
          <a:p>
            <a:pPr lvl="1"/>
            <a:endParaRPr lang="en-US" dirty="0"/>
          </a:p>
        </p:txBody>
      </p:sp>
      <p:pic>
        <p:nvPicPr>
          <p:cNvPr id="2050" name="Picture 2" descr="http://2.bp.blogspot.com/-o_Qr6t28Eew/UeA8TVZBEWI/AAAAAAAAAKY/eDeIFT4e1dU/s1600/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438400"/>
            <a:ext cx="5257800" cy="42062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858131" y="1698170"/>
            <a:ext cx="4819269" cy="485394"/>
          </a:xfrm>
          <a:prstGeom prst="rect">
            <a:avLst/>
          </a:prstGeom>
        </p:spPr>
      </p:pic>
    </p:spTree>
    <p:extLst>
      <p:ext uri="{BB962C8B-B14F-4D97-AF65-F5344CB8AC3E}">
        <p14:creationId xmlns:p14="http://schemas.microsoft.com/office/powerpoint/2010/main" val="1175623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fontScale="90000"/>
          </a:bodyPr>
          <a:lstStyle/>
          <a:p>
            <a:r>
              <a:rPr lang="en-US" dirty="0" smtClean="0"/>
              <a:t>Application (3): Information Theoretic Clustering</a:t>
            </a:r>
            <a:endParaRPr lang="en-US" dirty="0"/>
          </a:p>
        </p:txBody>
      </p:sp>
      <p:pic>
        <p:nvPicPr>
          <p:cNvPr id="3" name="Picture 2"/>
          <p:cNvPicPr>
            <a:picLocks noChangeAspect="1"/>
          </p:cNvPicPr>
          <p:nvPr/>
        </p:nvPicPr>
        <p:blipFill>
          <a:blip r:embed="rId2"/>
          <a:stretch>
            <a:fillRect/>
          </a:stretch>
        </p:blipFill>
        <p:spPr>
          <a:xfrm>
            <a:off x="1295400" y="1752601"/>
            <a:ext cx="8077200" cy="2462212"/>
          </a:xfrm>
          <a:prstGeom prst="rect">
            <a:avLst/>
          </a:prstGeom>
        </p:spPr>
      </p:pic>
      <p:pic>
        <p:nvPicPr>
          <p:cNvPr id="4" name="Picture 3"/>
          <p:cNvPicPr>
            <a:picLocks noChangeAspect="1"/>
          </p:cNvPicPr>
          <p:nvPr/>
        </p:nvPicPr>
        <p:blipFill>
          <a:blip r:embed="rId3"/>
          <a:stretch>
            <a:fillRect/>
          </a:stretch>
        </p:blipFill>
        <p:spPr>
          <a:xfrm>
            <a:off x="2895600" y="4343400"/>
            <a:ext cx="6477000" cy="2329097"/>
          </a:xfrm>
          <a:prstGeom prst="rect">
            <a:avLst/>
          </a:prstGeom>
        </p:spPr>
      </p:pic>
    </p:spTree>
    <p:extLst>
      <p:ext uri="{BB962C8B-B14F-4D97-AF65-F5344CB8AC3E}">
        <p14:creationId xmlns:p14="http://schemas.microsoft.com/office/powerpoint/2010/main" val="954227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smtClean="0"/>
              <a:t>Understanding     </a:t>
            </a:r>
            <a:r>
              <a:rPr lang="en-US" altLang="zh-CN" dirty="0" smtClean="0"/>
              <a:t>sphere</a:t>
            </a:r>
            <a:r>
              <a:rPr lang="en-US" dirty="0" smtClean="0"/>
              <a:t>  projection</a:t>
            </a:r>
            <a:endParaRPr lang="en-US" dirty="0"/>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114800" y="685800"/>
            <a:ext cx="405884" cy="475534"/>
          </a:xfrm>
          <a:prstGeom prst="rect">
            <a:avLst/>
          </a:prstGeom>
        </p:spPr>
      </p:pic>
      <p:pic>
        <p:nvPicPr>
          <p:cNvPr id="7" name="Picture 6"/>
          <p:cNvPicPr>
            <a:picLocks noChangeAspect="1"/>
          </p:cNvPicPr>
          <p:nvPr/>
        </p:nvPicPr>
        <p:blipFill>
          <a:blip r:embed="rId5"/>
          <a:stretch>
            <a:fillRect/>
          </a:stretch>
        </p:blipFill>
        <p:spPr>
          <a:xfrm>
            <a:off x="4343400" y="1600200"/>
            <a:ext cx="5715000" cy="970006"/>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3400" y="1905000"/>
            <a:ext cx="340845" cy="399334"/>
          </a:xfrm>
          <a:prstGeom prst="rect">
            <a:avLst/>
          </a:prstGeom>
        </p:spPr>
      </p:pic>
      <p:sp>
        <p:nvSpPr>
          <p:cNvPr id="9" name="Content Placeholder 5 1"/>
          <p:cNvSpPr>
            <a:spLocks noGrp="1"/>
          </p:cNvSpPr>
          <p:nvPr>
            <p:ph idx="1"/>
          </p:nvPr>
        </p:nvSpPr>
        <p:spPr>
          <a:xfrm>
            <a:off x="533400" y="1752600"/>
            <a:ext cx="8915400" cy="609600"/>
          </a:xfrm>
        </p:spPr>
        <p:txBody>
          <a:bodyPr>
            <a:normAutofit/>
          </a:bodyPr>
          <a:lstStyle/>
          <a:p>
            <a:pPr marL="0" indent="0">
              <a:buNone/>
            </a:pPr>
            <a:r>
              <a:rPr lang="en-US" dirty="0" smtClean="0"/>
              <a:t>   </a:t>
            </a:r>
            <a:r>
              <a:rPr lang="en-US" sz="2800" b="1" dirty="0" smtClean="0"/>
              <a:t>sphere projection</a:t>
            </a:r>
            <a:endParaRPr lang="en-US" sz="2800" b="1" dirty="0"/>
          </a:p>
        </p:txBody>
      </p:sp>
      <p:pic>
        <p:nvPicPr>
          <p:cNvPr id="10" name="Picture 9"/>
          <p:cNvPicPr>
            <a:picLocks noChangeAspect="1"/>
          </p:cNvPicPr>
          <p:nvPr/>
        </p:nvPicPr>
        <p:blipFill>
          <a:blip r:embed="rId7"/>
          <a:stretch>
            <a:fillRect/>
          </a:stretch>
        </p:blipFill>
        <p:spPr>
          <a:xfrm>
            <a:off x="2590800" y="2660624"/>
            <a:ext cx="5638800" cy="4161816"/>
          </a:xfrm>
          <a:prstGeom prst="rect">
            <a:avLst/>
          </a:prstGeom>
        </p:spPr>
      </p:pic>
    </p:spTree>
    <p:extLst>
      <p:ext uri="{BB962C8B-B14F-4D97-AF65-F5344CB8AC3E}">
        <p14:creationId xmlns:p14="http://schemas.microsoft.com/office/powerpoint/2010/main" val="85475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smtClean="0"/>
              <a:t>Understanding     </a:t>
            </a:r>
            <a:r>
              <a:rPr lang="en-US" altLang="zh-CN" dirty="0" smtClean="0"/>
              <a:t>sphere</a:t>
            </a:r>
            <a:r>
              <a:rPr lang="en-US" dirty="0" smtClean="0"/>
              <a:t>  projection</a:t>
            </a:r>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114800" y="685800"/>
            <a:ext cx="405884" cy="475534"/>
          </a:xfrm>
          <a:prstGeom prst="rect">
            <a:avLst/>
          </a:prstGeom>
        </p:spPr>
      </p:pic>
      <p:pic>
        <p:nvPicPr>
          <p:cNvPr id="3" name="Picture 2"/>
          <p:cNvPicPr>
            <a:picLocks noChangeAspect="1"/>
          </p:cNvPicPr>
          <p:nvPr/>
        </p:nvPicPr>
        <p:blipFill>
          <a:blip r:embed="rId4"/>
          <a:stretch>
            <a:fillRect/>
          </a:stretch>
        </p:blipFill>
        <p:spPr>
          <a:xfrm>
            <a:off x="304800" y="1905000"/>
            <a:ext cx="10439400" cy="4559343"/>
          </a:xfrm>
          <a:prstGeom prst="rect">
            <a:avLst/>
          </a:prstGeom>
        </p:spPr>
      </p:pic>
    </p:spTree>
    <p:extLst>
      <p:ext uri="{BB962C8B-B14F-4D97-AF65-F5344CB8AC3E}">
        <p14:creationId xmlns:p14="http://schemas.microsoft.com/office/powerpoint/2010/main" val="3715669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smtClean="0"/>
              <a:t>Understanding     </a:t>
            </a:r>
            <a:r>
              <a:rPr lang="en-US" altLang="zh-CN" dirty="0" smtClean="0"/>
              <a:t>sphere</a:t>
            </a:r>
            <a:r>
              <a:rPr lang="en-US" dirty="0" smtClean="0"/>
              <a:t>  projection</a:t>
            </a:r>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114800" y="685800"/>
            <a:ext cx="405884" cy="475534"/>
          </a:xfrm>
          <a:prstGeom prst="rect">
            <a:avLst/>
          </a:prstGeom>
        </p:spPr>
      </p:pic>
      <p:pic>
        <p:nvPicPr>
          <p:cNvPr id="10" name="Picture 9"/>
          <p:cNvPicPr>
            <a:picLocks noChangeAspect="1"/>
          </p:cNvPicPr>
          <p:nvPr/>
        </p:nvPicPr>
        <p:blipFill>
          <a:blip r:embed="rId4"/>
          <a:stretch>
            <a:fillRect/>
          </a:stretch>
        </p:blipFill>
        <p:spPr>
          <a:xfrm>
            <a:off x="76200" y="2438400"/>
            <a:ext cx="3810000" cy="2844800"/>
          </a:xfrm>
          <a:prstGeom prst="rect">
            <a:avLst/>
          </a:prstGeom>
        </p:spPr>
      </p:pic>
      <p:pic>
        <p:nvPicPr>
          <p:cNvPr id="7" name="Picture 6"/>
          <p:cNvPicPr>
            <a:picLocks noChangeAspect="1"/>
          </p:cNvPicPr>
          <p:nvPr/>
        </p:nvPicPr>
        <p:blipFill>
          <a:blip r:embed="rId5"/>
          <a:stretch>
            <a:fillRect/>
          </a:stretch>
        </p:blipFill>
        <p:spPr>
          <a:xfrm>
            <a:off x="4191000" y="2514600"/>
            <a:ext cx="6477000" cy="2828789"/>
          </a:xfrm>
          <a:prstGeom prst="rect">
            <a:avLst/>
          </a:prstGeom>
        </p:spPr>
      </p:pic>
    </p:spTree>
    <p:extLst>
      <p:ext uri="{BB962C8B-B14F-4D97-AF65-F5344CB8AC3E}">
        <p14:creationId xmlns:p14="http://schemas.microsoft.com/office/powerpoint/2010/main" val="10932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The landscape is promising!</a:t>
            </a:r>
          </a:p>
        </p:txBody>
      </p:sp>
      <p:sp>
        <p:nvSpPr>
          <p:cNvPr id="3" name="Content Placeholder 2"/>
          <p:cNvSpPr>
            <a:spLocks noGrp="1"/>
          </p:cNvSpPr>
          <p:nvPr>
            <p:ph idx="1"/>
          </p:nvPr>
        </p:nvSpPr>
        <p:spPr/>
        <p:txBody>
          <a:bodyPr/>
          <a:lstStyle/>
          <a:p>
            <a:r>
              <a:rPr lang="en-US" dirty="0" smtClean="0"/>
              <a:t>Interesting questions to be answered:</a:t>
            </a:r>
          </a:p>
          <a:p>
            <a:pPr lvl="1"/>
            <a:r>
              <a:rPr lang="en-US" dirty="0" smtClean="0"/>
              <a:t>How do we scale solution to very large problems?</a:t>
            </a:r>
          </a:p>
          <a:p>
            <a:pPr lvl="2"/>
            <a:r>
              <a:rPr lang="en-US" dirty="0" smtClean="0"/>
              <a:t>Make it distributed </a:t>
            </a:r>
            <a:r>
              <a:rPr lang="en-US" dirty="0" smtClean="0">
                <a:sym typeface="Wingdings" panose="05000000000000000000" pitchFamily="2" charset="2"/>
              </a:rPr>
              <a:t> inexact ADMM</a:t>
            </a:r>
          </a:p>
        </p:txBody>
      </p:sp>
      <p:grpSp>
        <p:nvGrpSpPr>
          <p:cNvPr id="24" name="Group 23"/>
          <p:cNvGrpSpPr/>
          <p:nvPr/>
        </p:nvGrpSpPr>
        <p:grpSpPr>
          <a:xfrm>
            <a:off x="1559560" y="3200400"/>
            <a:ext cx="7593330" cy="1295400"/>
            <a:chOff x="1559560" y="3200400"/>
            <a:chExt cx="7593330" cy="1295400"/>
          </a:xfrm>
        </p:grpSpPr>
        <p:pic>
          <p:nvPicPr>
            <p:cNvPr id="4" name="Picture 3"/>
            <p:cNvPicPr>
              <a:picLocks noChangeAspect="1"/>
            </p:cNvPicPr>
            <p:nvPr>
              <p:custDataLst>
                <p:tags r:id="rId2"/>
              </p:custDataLst>
            </p:nvPr>
          </p:nvPicPr>
          <p:blipFill rotWithShape="1">
            <a:blip r:embed="rId7" cstate="print">
              <a:extLst>
                <a:ext uri="{28A0092B-C50C-407E-A947-70E740481C1C}">
                  <a14:useLocalDpi xmlns:a14="http://schemas.microsoft.com/office/drawing/2010/main" val="0"/>
                </a:ext>
              </a:extLst>
            </a:blip>
            <a:srcRect t="31760" r="39136" b="57324"/>
            <a:stretch/>
          </p:blipFill>
          <p:spPr>
            <a:xfrm>
              <a:off x="1559560" y="3828018"/>
              <a:ext cx="6379329" cy="550491"/>
            </a:xfrm>
            <a:prstGeom prst="rect">
              <a:avLst/>
            </a:prstGeom>
          </p:spPr>
        </p:pic>
        <p:pic>
          <p:nvPicPr>
            <p:cNvPr id="5" name="Picture 4"/>
            <p:cNvPicPr>
              <a:picLocks noChangeAspect="1"/>
            </p:cNvPicPr>
            <p:nvPr>
              <p:custDataLst>
                <p:tags r:id="rId3"/>
              </p:custDataLst>
            </p:nvPr>
          </p:nvPicPr>
          <p:blipFill rotWithShape="1">
            <a:blip r:embed="rId7" cstate="print">
              <a:extLst>
                <a:ext uri="{28A0092B-C50C-407E-A947-70E740481C1C}">
                  <a14:useLocalDpi xmlns:a14="http://schemas.microsoft.com/office/drawing/2010/main" val="0"/>
                </a:ext>
              </a:extLst>
            </a:blip>
            <a:srcRect t="-1484" r="27554" b="90152"/>
            <a:stretch/>
          </p:blipFill>
          <p:spPr>
            <a:xfrm>
              <a:off x="1559560" y="3200400"/>
              <a:ext cx="7593330" cy="571500"/>
            </a:xfrm>
            <a:prstGeom prst="rect">
              <a:avLst/>
            </a:prstGeom>
          </p:spPr>
        </p:pic>
        <p:pic>
          <p:nvPicPr>
            <p:cNvPr id="7" name="Picture 6"/>
            <p:cNvPicPr>
              <a:picLocks noChangeAspect="1"/>
            </p:cNvPicPr>
            <p:nvPr>
              <p:custDataLst>
                <p:tags r:id="rId4"/>
              </p:custDataLst>
            </p:nvPr>
          </p:nvPicPr>
          <p:blipFill rotWithShape="1">
            <a:blip r:embed="rId7" cstate="print">
              <a:extLst>
                <a:ext uri="{28A0092B-C50C-407E-A947-70E740481C1C}">
                  <a14:useLocalDpi xmlns:a14="http://schemas.microsoft.com/office/drawing/2010/main" val="0"/>
                </a:ext>
              </a:extLst>
            </a:blip>
            <a:srcRect t="98390" r="27554" b="-656"/>
            <a:stretch/>
          </p:blipFill>
          <p:spPr>
            <a:xfrm>
              <a:off x="1559560" y="4381500"/>
              <a:ext cx="7593330" cy="114300"/>
            </a:xfrm>
            <a:prstGeom prst="rect">
              <a:avLst/>
            </a:prstGeom>
          </p:spPr>
        </p:pic>
      </p:grpSp>
      <p:grpSp>
        <p:nvGrpSpPr>
          <p:cNvPr id="23" name="Group 22"/>
          <p:cNvGrpSpPr/>
          <p:nvPr/>
        </p:nvGrpSpPr>
        <p:grpSpPr>
          <a:xfrm>
            <a:off x="1559560" y="4203576"/>
            <a:ext cx="7593330" cy="1340793"/>
            <a:chOff x="1447800" y="4465647"/>
            <a:chExt cx="7593330" cy="1340793"/>
          </a:xfrm>
        </p:grpSpPr>
        <p:sp>
          <p:nvSpPr>
            <p:cNvPr id="10" name="Down Arrow 9"/>
            <p:cNvSpPr/>
            <p:nvPr/>
          </p:nvSpPr>
          <p:spPr>
            <a:xfrm>
              <a:off x="4114800" y="4465647"/>
              <a:ext cx="484632" cy="792153"/>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22" name="Picture 21"/>
            <p:cNvPicPr>
              <a:picLocks noChangeAspect="1"/>
            </p:cNvPicPr>
            <p:nvPr>
              <p:custDataLst>
                <p:tags r:id="rId1"/>
              </p:custDataLst>
            </p:nvPr>
          </p:nvPicPr>
          <p:blipFill rotWithShape="1">
            <a:blip r:embed="rId8" cstate="print">
              <a:extLst>
                <a:ext uri="{28A0092B-C50C-407E-A947-70E740481C1C}">
                  <a14:useLocalDpi xmlns:a14="http://schemas.microsoft.com/office/drawing/2010/main" val="0"/>
                </a:ext>
              </a:extLst>
            </a:blip>
            <a:srcRect t="31240" r="23142" b="56966"/>
            <a:stretch/>
          </p:blipFill>
          <p:spPr>
            <a:xfrm>
              <a:off x="1447800" y="5242560"/>
              <a:ext cx="7593330" cy="563880"/>
            </a:xfrm>
            <a:prstGeom prst="rect">
              <a:avLst/>
            </a:prstGeom>
          </p:spPr>
        </p:pic>
      </p:grpSp>
    </p:spTree>
    <p:extLst>
      <p:ext uri="{BB962C8B-B14F-4D97-AF65-F5344CB8AC3E}">
        <p14:creationId xmlns:p14="http://schemas.microsoft.com/office/powerpoint/2010/main" val="288247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The landscape is promising!</a:t>
            </a:r>
          </a:p>
        </p:txBody>
      </p:sp>
      <p:sp>
        <p:nvSpPr>
          <p:cNvPr id="3" name="Content Placeholder 2"/>
          <p:cNvSpPr>
            <a:spLocks noGrp="1"/>
          </p:cNvSpPr>
          <p:nvPr>
            <p:ph idx="1"/>
          </p:nvPr>
        </p:nvSpPr>
        <p:spPr/>
        <p:txBody>
          <a:bodyPr/>
          <a:lstStyle/>
          <a:p>
            <a:r>
              <a:rPr lang="en-US" dirty="0" smtClean="0"/>
              <a:t>Interesting questions to be answered:</a:t>
            </a:r>
          </a:p>
          <a:p>
            <a:pPr lvl="1"/>
            <a:r>
              <a:rPr lang="en-US" dirty="0" smtClean="0"/>
              <a:t>How do we scale solution to very large problems?</a:t>
            </a:r>
          </a:p>
          <a:p>
            <a:pPr lvl="2"/>
            <a:r>
              <a:rPr lang="en-US" dirty="0" smtClean="0"/>
              <a:t>Make it faster </a:t>
            </a:r>
            <a:r>
              <a:rPr lang="en-US" dirty="0" smtClean="0">
                <a:sym typeface="Wingdings" panose="05000000000000000000" pitchFamily="2" charset="2"/>
              </a:rPr>
              <a:t> stochastic ADMM</a:t>
            </a:r>
          </a:p>
        </p:txBody>
      </p:sp>
      <p:pic>
        <p:nvPicPr>
          <p:cNvPr id="6" name="Picture 5"/>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r="23598" b="89876"/>
          <a:stretch/>
        </p:blipFill>
        <p:spPr>
          <a:xfrm>
            <a:off x="1563369" y="3256280"/>
            <a:ext cx="8007921" cy="510539"/>
          </a:xfrm>
          <a:prstGeom prst="rect">
            <a:avLst/>
          </a:prstGeom>
        </p:spPr>
      </p:pic>
      <p:pic>
        <p:nvPicPr>
          <p:cNvPr id="15" name="Picture 14"/>
          <p:cNvPicPr>
            <a:picLocks noChangeAspect="1"/>
          </p:cNvPicPr>
          <p:nvPr>
            <p:custDataLst>
              <p:tags r:id="rId2"/>
            </p:custDataLst>
          </p:nvPr>
        </p:nvPicPr>
        <p:blipFill rotWithShape="1">
          <a:blip r:embed="rId8" cstate="print">
            <a:extLst>
              <a:ext uri="{28A0092B-C50C-407E-A947-70E740481C1C}">
                <a14:useLocalDpi xmlns:a14="http://schemas.microsoft.com/office/drawing/2010/main" val="0"/>
              </a:ext>
            </a:extLst>
          </a:blip>
          <a:srcRect t="98390" r="23598" b="-267"/>
          <a:stretch/>
        </p:blipFill>
        <p:spPr>
          <a:xfrm>
            <a:off x="1563370" y="4389700"/>
            <a:ext cx="8007920" cy="94669"/>
          </a:xfrm>
          <a:prstGeom prst="rect">
            <a:avLst/>
          </a:prstGeom>
        </p:spPr>
      </p:pic>
      <p:pic>
        <p:nvPicPr>
          <p:cNvPr id="17" name="Picture 16"/>
          <p:cNvPicPr>
            <a:picLocks noChangeAspect="1"/>
          </p:cNvPicPr>
          <p:nvPr>
            <p:custDataLst>
              <p:tags r:id="rId3"/>
            </p:custDataLst>
          </p:nvPr>
        </p:nvPicPr>
        <p:blipFill rotWithShape="1">
          <a:blip r:embed="rId9" cstate="print">
            <a:extLst>
              <a:ext uri="{28A0092B-C50C-407E-A947-70E740481C1C}">
                <a14:useLocalDpi xmlns:a14="http://schemas.microsoft.com/office/drawing/2010/main" val="0"/>
              </a:ext>
            </a:extLst>
          </a:blip>
          <a:srcRect t="31240" r="23142" b="56966"/>
          <a:stretch/>
        </p:blipFill>
        <p:spPr>
          <a:xfrm>
            <a:off x="1540510" y="3818201"/>
            <a:ext cx="7593330" cy="563880"/>
          </a:xfrm>
          <a:prstGeom prst="rect">
            <a:avLst/>
          </a:prstGeom>
        </p:spPr>
      </p:pic>
      <p:sp>
        <p:nvSpPr>
          <p:cNvPr id="16" name="Down Arrow 15"/>
          <p:cNvSpPr/>
          <p:nvPr/>
        </p:nvSpPr>
        <p:spPr>
          <a:xfrm>
            <a:off x="3988054" y="4231966"/>
            <a:ext cx="484632" cy="792153"/>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9" name="Picture 8"/>
          <p:cNvPicPr>
            <a:picLocks noChangeAspect="1"/>
          </p:cNvPicPr>
          <p:nvPr>
            <p:custDataLst>
              <p:tags r:id="rId4"/>
            </p:custDataLst>
          </p:nvPr>
        </p:nvPicPr>
        <p:blipFill rotWithShape="1">
          <a:blip r:embed="rId10" cstate="print">
            <a:extLst>
              <a:ext uri="{28A0092B-C50C-407E-A947-70E740481C1C}">
                <a14:useLocalDpi xmlns:a14="http://schemas.microsoft.com/office/drawing/2010/main" val="0"/>
              </a:ext>
            </a:extLst>
          </a:blip>
          <a:srcRect t="31028" r="17776" b="57276"/>
          <a:stretch/>
        </p:blipFill>
        <p:spPr>
          <a:xfrm>
            <a:off x="1447801" y="5105400"/>
            <a:ext cx="8123490" cy="559148"/>
          </a:xfrm>
          <a:prstGeom prst="rect">
            <a:avLst/>
          </a:prstGeom>
        </p:spPr>
      </p:pic>
    </p:spTree>
    <p:extLst>
      <p:ext uri="{BB962C8B-B14F-4D97-AF65-F5344CB8AC3E}">
        <p14:creationId xmlns:p14="http://schemas.microsoft.com/office/powerpoint/2010/main" val="368331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The landscape is promising!</a:t>
            </a:r>
          </a:p>
        </p:txBody>
      </p:sp>
      <p:sp>
        <p:nvSpPr>
          <p:cNvPr id="3" name="Content Placeholder 2"/>
          <p:cNvSpPr>
            <a:spLocks noGrp="1"/>
          </p:cNvSpPr>
          <p:nvPr>
            <p:ph idx="1"/>
          </p:nvPr>
        </p:nvSpPr>
        <p:spPr/>
        <p:txBody>
          <a:bodyPr/>
          <a:lstStyle/>
          <a:p>
            <a:r>
              <a:rPr lang="en-US" dirty="0" smtClean="0"/>
              <a:t>Interesting questions to be answered:</a:t>
            </a:r>
          </a:p>
          <a:p>
            <a:pPr lvl="1"/>
            <a:r>
              <a:rPr lang="en-US" dirty="0" smtClean="0"/>
              <a:t>How do we scale solution to very large problems?</a:t>
            </a:r>
          </a:p>
          <a:p>
            <a:pPr lvl="2"/>
            <a:r>
              <a:rPr lang="en-US" dirty="0" smtClean="0"/>
              <a:t>Make it faster </a:t>
            </a:r>
            <a:r>
              <a:rPr lang="en-US" dirty="0" smtClean="0">
                <a:sym typeface="Wingdings" panose="05000000000000000000" pitchFamily="2" charset="2"/>
              </a:rPr>
              <a:t> hardware speedup</a:t>
            </a:r>
          </a:p>
        </p:txBody>
      </p:sp>
    </p:spTree>
    <p:extLst>
      <p:ext uri="{BB962C8B-B14F-4D97-AF65-F5344CB8AC3E}">
        <p14:creationId xmlns:p14="http://schemas.microsoft.com/office/powerpoint/2010/main" val="32033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The landscape is promising!</a:t>
            </a:r>
          </a:p>
        </p:txBody>
      </p:sp>
      <p:sp>
        <p:nvSpPr>
          <p:cNvPr id="3" name="Content Placeholder 2"/>
          <p:cNvSpPr>
            <a:spLocks noGrp="1"/>
          </p:cNvSpPr>
          <p:nvPr>
            <p:ph idx="1"/>
          </p:nvPr>
        </p:nvSpPr>
        <p:spPr/>
        <p:txBody>
          <a:bodyPr/>
          <a:lstStyle/>
          <a:p>
            <a:r>
              <a:rPr lang="en-US" dirty="0" smtClean="0"/>
              <a:t>Interesting questions to be answered:</a:t>
            </a:r>
          </a:p>
          <a:p>
            <a:pPr lvl="1"/>
            <a:r>
              <a:rPr lang="en-US" dirty="0" smtClean="0"/>
              <a:t>What other applications can we use it in?</a:t>
            </a:r>
          </a:p>
          <a:p>
            <a:pPr lvl="2"/>
            <a:r>
              <a:rPr lang="en-US" dirty="0" smtClean="0"/>
              <a:t>E.g. image restoration/</a:t>
            </a:r>
            <a:r>
              <a:rPr lang="en-US" dirty="0" err="1" smtClean="0"/>
              <a:t>denoising</a:t>
            </a:r>
            <a:r>
              <a:rPr lang="en-US" dirty="0" smtClean="0"/>
              <a:t>/</a:t>
            </a:r>
            <a:r>
              <a:rPr lang="en-US" dirty="0" err="1" smtClean="0"/>
              <a:t>deblurring</a:t>
            </a:r>
            <a:endParaRPr lang="en-US" dirty="0" smtClean="0"/>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514600" y="3429000"/>
            <a:ext cx="5275326" cy="520065"/>
          </a:xfrm>
          <a:prstGeom prst="rect">
            <a:avLst/>
          </a:prstGeom>
        </p:spPr>
      </p:pic>
    </p:spTree>
    <p:extLst>
      <p:ext uri="{BB962C8B-B14F-4D97-AF65-F5344CB8AC3E}">
        <p14:creationId xmlns:p14="http://schemas.microsoft.com/office/powerpoint/2010/main" val="4290481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a:t>The landscape is promising!</a:t>
            </a:r>
          </a:p>
        </p:txBody>
      </p:sp>
      <p:sp>
        <p:nvSpPr>
          <p:cNvPr id="3" name="Content Placeholder 2"/>
          <p:cNvSpPr>
            <a:spLocks noGrp="1"/>
          </p:cNvSpPr>
          <p:nvPr>
            <p:ph idx="1"/>
          </p:nvPr>
        </p:nvSpPr>
        <p:spPr/>
        <p:txBody>
          <a:bodyPr/>
          <a:lstStyle/>
          <a:p>
            <a:r>
              <a:rPr lang="en-US" dirty="0" smtClean="0"/>
              <a:t>Interesting questions to be answered:</a:t>
            </a:r>
          </a:p>
          <a:p>
            <a:pPr lvl="1"/>
            <a:r>
              <a:rPr lang="en-US" dirty="0" smtClean="0"/>
              <a:t>What other applications can we use it in?</a:t>
            </a:r>
          </a:p>
          <a:p>
            <a:pPr lvl="2"/>
            <a:r>
              <a:rPr lang="en-US" dirty="0" smtClean="0"/>
              <a:t>E.g. mixed integer programming</a:t>
            </a:r>
          </a:p>
        </p:txBody>
      </p:sp>
    </p:spTree>
    <p:extLst>
      <p:ext uri="{BB962C8B-B14F-4D97-AF65-F5344CB8AC3E}">
        <p14:creationId xmlns:p14="http://schemas.microsoft.com/office/powerpoint/2010/main" val="2845029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smtClean="0"/>
              <a:t>Application to model compression of CNNs</a:t>
            </a:r>
            <a:endParaRPr lang="en-US" dirty="0"/>
          </a:p>
        </p:txBody>
      </p:sp>
      <p:pic>
        <p:nvPicPr>
          <p:cNvPr id="5" name="图片 4"/>
          <p:cNvPicPr>
            <a:picLocks noChangeAspect="1"/>
          </p:cNvPicPr>
          <p:nvPr/>
        </p:nvPicPr>
        <p:blipFill>
          <a:blip r:embed="rId3"/>
          <a:stretch>
            <a:fillRect/>
          </a:stretch>
        </p:blipFill>
        <p:spPr>
          <a:xfrm>
            <a:off x="4876800" y="1609746"/>
            <a:ext cx="5397017" cy="5173643"/>
          </a:xfrm>
          <a:prstGeom prst="rect">
            <a:avLst/>
          </a:prstGeom>
        </p:spPr>
      </p:pic>
      <p:sp>
        <p:nvSpPr>
          <p:cNvPr id="6" name="Content Placeholder 2"/>
          <p:cNvSpPr>
            <a:spLocks noGrp="1"/>
          </p:cNvSpPr>
          <p:nvPr>
            <p:ph idx="1"/>
          </p:nvPr>
        </p:nvSpPr>
        <p:spPr>
          <a:xfrm>
            <a:off x="381000" y="1770064"/>
            <a:ext cx="4191000" cy="4525963"/>
          </a:xfrm>
        </p:spPr>
        <p:txBody>
          <a:bodyPr>
            <a:normAutofit/>
          </a:bodyPr>
          <a:lstStyle/>
          <a:p>
            <a:pPr marL="0" indent="0" algn="just">
              <a:buNone/>
            </a:pPr>
            <a:r>
              <a:rPr lang="en-US" sz="2400" dirty="0" smtClean="0">
                <a:sym typeface="Wingdings" panose="05000000000000000000" pitchFamily="2" charset="2"/>
              </a:rPr>
              <a:t>Model compression: remove some convolution filters of CNNs</a:t>
            </a:r>
          </a:p>
          <a:p>
            <a:pPr marL="0" indent="0" algn="just">
              <a:buNone/>
            </a:pPr>
            <a:endParaRPr lang="en-US" sz="2400" dirty="0" smtClean="0">
              <a:sym typeface="Wingdings" panose="05000000000000000000" pitchFamily="2" charset="2"/>
            </a:endParaRPr>
          </a:p>
          <a:p>
            <a:pPr marL="0" indent="0" algn="just">
              <a:buNone/>
            </a:pPr>
            <a:r>
              <a:rPr lang="en-US" sz="2400" dirty="0" smtClean="0">
                <a:sym typeface="Wingdings" panose="05000000000000000000" pitchFamily="2" charset="2"/>
              </a:rPr>
              <a:t>We treat the filter selection and parameter training of CNNs as a joint optimization problem</a:t>
            </a:r>
          </a:p>
          <a:p>
            <a:pPr marL="0" indent="0" algn="just">
              <a:buNone/>
            </a:pPr>
            <a:endParaRPr lang="en-US" sz="2400" dirty="0" smtClean="0">
              <a:sym typeface="Wingdings" panose="05000000000000000000" pitchFamily="2" charset="2"/>
            </a:endParaRPr>
          </a:p>
          <a:p>
            <a:pPr marL="0" indent="0" algn="just">
              <a:buNone/>
            </a:pPr>
            <a:r>
              <a:rPr lang="en-US" sz="2400" dirty="0" smtClean="0">
                <a:sym typeface="Wingdings" panose="05000000000000000000" pitchFamily="2" charset="2"/>
              </a:rPr>
              <a:t>It is solved by </a:t>
            </a:r>
            <a:r>
              <a:rPr lang="en-US" sz="2400" dirty="0" err="1" smtClean="0">
                <a:sym typeface="Wingdings" panose="05000000000000000000" pitchFamily="2" charset="2"/>
              </a:rPr>
              <a:t>Lp</a:t>
            </a:r>
            <a:r>
              <a:rPr lang="en-US" sz="2400" dirty="0" smtClean="0">
                <a:sym typeface="Wingdings" panose="05000000000000000000" pitchFamily="2" charset="2"/>
              </a:rPr>
              <a:t>-box ADMM</a:t>
            </a:r>
          </a:p>
        </p:txBody>
      </p:sp>
    </p:spTree>
    <p:extLst>
      <p:ext uri="{BB962C8B-B14F-4D97-AF65-F5344CB8AC3E}">
        <p14:creationId xmlns:p14="http://schemas.microsoft.com/office/powerpoint/2010/main" val="3111456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Title 4"/>
          <p:cNvSpPr>
            <a:spLocks noGrp="1"/>
          </p:cNvSpPr>
          <p:nvPr>
            <p:ph type="title"/>
          </p:nvPr>
        </p:nvSpPr>
        <p:spPr/>
        <p:txBody>
          <a:bodyPr/>
          <a:lstStyle/>
          <a:p>
            <a:r>
              <a:rPr lang="en-US" dirty="0" smtClean="0"/>
              <a:t>Integer Programming: </a:t>
            </a:r>
            <a:r>
              <a:rPr lang="en-US" dirty="0"/>
              <a:t>Motivation</a:t>
            </a:r>
          </a:p>
        </p:txBody>
      </p:sp>
      <p:sp>
        <p:nvSpPr>
          <p:cNvPr id="2" name="Content Placeholder 1"/>
          <p:cNvSpPr>
            <a:spLocks noGrp="1"/>
          </p:cNvSpPr>
          <p:nvPr>
            <p:ph idx="1"/>
          </p:nvPr>
        </p:nvSpPr>
        <p:spPr>
          <a:xfrm>
            <a:off x="548640" y="1600200"/>
            <a:ext cx="9875520" cy="838200"/>
          </a:xfrm>
        </p:spPr>
        <p:txBody>
          <a:bodyPr/>
          <a:lstStyle/>
          <a:p>
            <a:r>
              <a:rPr lang="en-US" dirty="0" smtClean="0"/>
              <a:t>Many applications:</a:t>
            </a:r>
          </a:p>
          <a:p>
            <a:pPr lvl="1"/>
            <a:endParaRPr lang="en-US" dirty="0"/>
          </a:p>
        </p:txBody>
      </p:sp>
      <p:pic>
        <p:nvPicPr>
          <p:cNvPr id="3074" name="Picture 2" descr="https://www.ims.tuwien.ac.at/projects/stereo-matching/downloads/stereoprinciple.jpg"/>
          <p:cNvPicPr>
            <a:picLocks noChangeAspect="1" noChangeArrowheads="1"/>
          </p:cNvPicPr>
          <p:nvPr/>
        </p:nvPicPr>
        <p:blipFill rotWithShape="1">
          <a:blip r:embed="rId3">
            <a:extLst>
              <a:ext uri="{28A0092B-C50C-407E-A947-70E740481C1C}">
                <a14:useLocalDpi xmlns:a14="http://schemas.microsoft.com/office/drawing/2010/main" val="0"/>
              </a:ext>
            </a:extLst>
          </a:blip>
          <a:srcRect b="64757"/>
          <a:stretch/>
        </p:blipFill>
        <p:spPr bwMode="auto">
          <a:xfrm>
            <a:off x="2514600" y="2532948"/>
            <a:ext cx="6191250" cy="15978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ims.tuwien.ac.at/projects/stereo-matching/downloads/stereoprinciple.jpg"/>
          <p:cNvPicPr>
            <a:picLocks noChangeAspect="1" noChangeArrowheads="1"/>
          </p:cNvPicPr>
          <p:nvPr/>
        </p:nvPicPr>
        <p:blipFill rotWithShape="1">
          <a:blip r:embed="rId3">
            <a:extLst>
              <a:ext uri="{28A0092B-C50C-407E-A947-70E740481C1C}">
                <a14:useLocalDpi xmlns:a14="http://schemas.microsoft.com/office/drawing/2010/main" val="0"/>
              </a:ext>
            </a:extLst>
          </a:blip>
          <a:srcRect l="7089" t="39982" r="7141" b="6361"/>
          <a:stretch/>
        </p:blipFill>
        <p:spPr bwMode="auto">
          <a:xfrm>
            <a:off x="3124201" y="4446372"/>
            <a:ext cx="5181600" cy="2373878"/>
          </a:xfrm>
          <a:prstGeom prst="rect">
            <a:avLst/>
          </a:prstGeom>
          <a:noFill/>
          <a:extLst>
            <a:ext uri="{909E8E84-426E-40DD-AFC4-6F175D3DCCD1}">
              <a14:hiddenFill xmlns:a14="http://schemas.microsoft.com/office/drawing/2010/main">
                <a:solidFill>
                  <a:srgbClr val="FFFFFF"/>
                </a:solidFill>
              </a14:hiddenFill>
            </a:ext>
          </a:extLst>
        </p:spPr>
      </p:pic>
      <p:sp>
        <p:nvSpPr>
          <p:cNvPr id="9" name="Down Arrow 8"/>
          <p:cNvSpPr/>
          <p:nvPr/>
        </p:nvSpPr>
        <p:spPr>
          <a:xfrm>
            <a:off x="5367909" y="4124061"/>
            <a:ext cx="484632" cy="6858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b="1" dirty="0" smtClean="0">
                <a:solidFill>
                  <a:schemeClr val="bg1"/>
                </a:solidFill>
              </a:rPr>
              <a:t>3D</a:t>
            </a:r>
            <a:endParaRPr lang="en-US" b="1" dirty="0">
              <a:solidFill>
                <a:schemeClr val="bg1"/>
              </a:solidFill>
            </a:endParaRPr>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858131" y="1698170"/>
            <a:ext cx="4819269" cy="485394"/>
          </a:xfrm>
          <a:prstGeom prst="rect">
            <a:avLst/>
          </a:prstGeom>
        </p:spPr>
      </p:pic>
      <p:sp>
        <p:nvSpPr>
          <p:cNvPr id="3" name="TextBox 2"/>
          <p:cNvSpPr txBox="1"/>
          <p:nvPr/>
        </p:nvSpPr>
        <p:spPr>
          <a:xfrm>
            <a:off x="2926080" y="2214416"/>
            <a:ext cx="1121654" cy="369332"/>
          </a:xfrm>
          <a:prstGeom prst="rect">
            <a:avLst/>
          </a:prstGeom>
          <a:noFill/>
        </p:spPr>
        <p:txBody>
          <a:bodyPr wrap="none" rtlCol="0">
            <a:spAutoFit/>
          </a:bodyPr>
          <a:lstStyle/>
          <a:p>
            <a:r>
              <a:rPr lang="en-US" dirty="0">
                <a:solidFill>
                  <a:srgbClr val="C00000"/>
                </a:solidFill>
              </a:rPr>
              <a:t>l</a:t>
            </a:r>
            <a:r>
              <a:rPr lang="en-US" dirty="0" smtClean="0">
                <a:solidFill>
                  <a:srgbClr val="C00000"/>
                </a:solidFill>
              </a:rPr>
              <a:t>eft image</a:t>
            </a:r>
          </a:p>
        </p:txBody>
      </p:sp>
      <p:sp>
        <p:nvSpPr>
          <p:cNvPr id="10" name="TextBox 9"/>
          <p:cNvSpPr txBox="1"/>
          <p:nvPr/>
        </p:nvSpPr>
        <p:spPr>
          <a:xfrm>
            <a:off x="5050546" y="2208900"/>
            <a:ext cx="1246623" cy="369332"/>
          </a:xfrm>
          <a:prstGeom prst="rect">
            <a:avLst/>
          </a:prstGeom>
          <a:noFill/>
        </p:spPr>
        <p:txBody>
          <a:bodyPr wrap="none" rtlCol="0">
            <a:spAutoFit/>
          </a:bodyPr>
          <a:lstStyle/>
          <a:p>
            <a:r>
              <a:rPr lang="en-US" dirty="0">
                <a:solidFill>
                  <a:srgbClr val="C00000"/>
                </a:solidFill>
              </a:rPr>
              <a:t>r</a:t>
            </a:r>
            <a:r>
              <a:rPr lang="en-US" dirty="0" smtClean="0">
                <a:solidFill>
                  <a:srgbClr val="C00000"/>
                </a:solidFill>
              </a:rPr>
              <a:t>ight image</a:t>
            </a:r>
          </a:p>
        </p:txBody>
      </p:sp>
      <p:sp>
        <p:nvSpPr>
          <p:cNvPr id="11" name="TextBox 10"/>
          <p:cNvSpPr txBox="1"/>
          <p:nvPr/>
        </p:nvSpPr>
        <p:spPr>
          <a:xfrm>
            <a:off x="6909119" y="2209800"/>
            <a:ext cx="1642373" cy="369332"/>
          </a:xfrm>
          <a:prstGeom prst="rect">
            <a:avLst/>
          </a:prstGeom>
          <a:noFill/>
        </p:spPr>
        <p:txBody>
          <a:bodyPr wrap="none" rtlCol="0">
            <a:spAutoFit/>
          </a:bodyPr>
          <a:lstStyle/>
          <a:p>
            <a:r>
              <a:rPr lang="en-US" dirty="0" smtClean="0">
                <a:solidFill>
                  <a:srgbClr val="C00000"/>
                </a:solidFill>
              </a:rPr>
              <a:t>disparity/depth</a:t>
            </a:r>
          </a:p>
        </p:txBody>
      </p:sp>
    </p:spTree>
    <p:extLst>
      <p:ext uri="{BB962C8B-B14F-4D97-AF65-F5344CB8AC3E}">
        <p14:creationId xmlns:p14="http://schemas.microsoft.com/office/powerpoint/2010/main" val="3413345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just"/>
            <a:r>
              <a:rPr lang="en-US" altLang="zh-CN" sz="1600" dirty="0" smtClean="0">
                <a:latin typeface="+mn-lt"/>
              </a:rPr>
              <a:t>[1] </a:t>
            </a:r>
            <a:r>
              <a:rPr lang="en-US" altLang="zh-CN" sz="1600" dirty="0">
                <a:latin typeface="+mn-lt"/>
              </a:rPr>
              <a:t>Shen, </a:t>
            </a:r>
            <a:r>
              <a:rPr lang="en-US" altLang="zh-CN" sz="1600" dirty="0" err="1">
                <a:latin typeface="+mn-lt"/>
              </a:rPr>
              <a:t>Fumin</a:t>
            </a:r>
            <a:r>
              <a:rPr lang="en-US" altLang="zh-CN" sz="1600" dirty="0">
                <a:latin typeface="+mn-lt"/>
              </a:rPr>
              <a:t>, et al. "Unsupervised Deep Hashing with Similarity-Adaptive and Discrete Optimization." </a:t>
            </a:r>
            <a:r>
              <a:rPr lang="en-US" altLang="zh-CN" sz="1600" i="1" dirty="0">
                <a:latin typeface="+mn-lt"/>
              </a:rPr>
              <a:t>IEEE Transactions on Pattern Analysis and Machine Intelligence</a:t>
            </a:r>
            <a:r>
              <a:rPr lang="en-US" altLang="zh-CN" sz="1600" dirty="0">
                <a:latin typeface="+mn-lt"/>
              </a:rPr>
              <a:t> (2018</a:t>
            </a:r>
            <a:r>
              <a:rPr lang="en-US" altLang="zh-CN" sz="1600" dirty="0" smtClean="0">
                <a:latin typeface="+mn-lt"/>
              </a:rPr>
              <a:t>).</a:t>
            </a:r>
          </a:p>
          <a:p>
            <a:pPr algn="just"/>
            <a:r>
              <a:rPr lang="en-US" altLang="zh-CN" sz="1600" dirty="0" smtClean="0"/>
              <a:t>[2] </a:t>
            </a:r>
            <a:r>
              <a:rPr lang="en-US" altLang="zh-CN" sz="1600" dirty="0" smtClean="0">
                <a:latin typeface="+mn-lt"/>
              </a:rPr>
              <a:t>Fan</a:t>
            </a:r>
            <a:r>
              <a:rPr lang="en-US" altLang="zh-CN" sz="1600" dirty="0">
                <a:latin typeface="+mn-lt"/>
              </a:rPr>
              <a:t>, </a:t>
            </a:r>
            <a:r>
              <a:rPr lang="en-US" altLang="zh-CN" sz="1600" dirty="0" err="1">
                <a:latin typeface="+mn-lt"/>
              </a:rPr>
              <a:t>Mingyu</a:t>
            </a:r>
            <a:r>
              <a:rPr lang="en-US" altLang="zh-CN" sz="1600" dirty="0">
                <a:latin typeface="+mn-lt"/>
              </a:rPr>
              <a:t>, et al. "Top-k supervise feature selection via ADMM for integer programming." </a:t>
            </a:r>
            <a:r>
              <a:rPr lang="en-US" altLang="zh-CN" sz="1600" i="1" dirty="0">
                <a:latin typeface="+mn-lt"/>
              </a:rPr>
              <a:t>Proceedings of the 26th International Joint Conference on Artificial Intelligence</a:t>
            </a:r>
            <a:r>
              <a:rPr lang="en-US" altLang="zh-CN" sz="1600" dirty="0">
                <a:latin typeface="+mn-lt"/>
              </a:rPr>
              <a:t>. AAAI Press, 2017</a:t>
            </a:r>
            <a:r>
              <a:rPr lang="en-US" altLang="zh-CN" sz="1600" dirty="0" smtClean="0">
                <a:latin typeface="+mn-lt"/>
              </a:rPr>
              <a:t>.</a:t>
            </a:r>
          </a:p>
          <a:p>
            <a:pPr algn="just"/>
            <a:r>
              <a:rPr lang="en-US" altLang="zh-CN" sz="1600" dirty="0" smtClean="0">
                <a:latin typeface="+mn-lt"/>
              </a:rPr>
              <a:t>[3] Zhang</a:t>
            </a:r>
            <a:r>
              <a:rPr lang="en-US" altLang="zh-CN" sz="1600" dirty="0">
                <a:latin typeface="+mn-lt"/>
              </a:rPr>
              <a:t>, F., Wu, Q., Wang, H., &amp; Shi, Y. (2017). </a:t>
            </a:r>
            <a:r>
              <a:rPr lang="en-US" altLang="zh-CN" sz="1600" dirty="0" smtClean="0">
                <a:latin typeface="+mn-lt"/>
              </a:rPr>
              <a:t>L2-Box </a:t>
            </a:r>
            <a:r>
              <a:rPr lang="en-US" altLang="zh-CN" sz="1600" dirty="0">
                <a:latin typeface="+mn-lt"/>
              </a:rPr>
              <a:t>Optimization for Green Cloud-RAN via Network Adaptation. </a:t>
            </a:r>
            <a:r>
              <a:rPr lang="en-US" altLang="zh-CN" sz="1600" i="1" dirty="0" err="1">
                <a:latin typeface="+mn-lt"/>
              </a:rPr>
              <a:t>arXiv</a:t>
            </a:r>
            <a:r>
              <a:rPr lang="en-US" altLang="zh-CN" sz="1600" i="1" dirty="0">
                <a:latin typeface="+mn-lt"/>
              </a:rPr>
              <a:t> preprint arXiv:1711.10788</a:t>
            </a:r>
            <a:r>
              <a:rPr lang="en-US" altLang="zh-CN" sz="1600" dirty="0" smtClean="0">
                <a:latin typeface="+mn-lt"/>
              </a:rPr>
              <a:t>.</a:t>
            </a:r>
          </a:p>
          <a:p>
            <a:pPr algn="just"/>
            <a:r>
              <a:rPr lang="en-US" altLang="zh-CN" sz="1600" dirty="0" smtClean="0"/>
              <a:t>[4] </a:t>
            </a:r>
            <a:r>
              <a:rPr lang="en-US" altLang="zh-CN" sz="1600" dirty="0" smtClean="0">
                <a:latin typeface="+mn-lt"/>
              </a:rPr>
              <a:t>Wu</a:t>
            </a:r>
            <a:r>
              <a:rPr lang="en-US" altLang="zh-CN" sz="1600" dirty="0">
                <a:latin typeface="+mn-lt"/>
              </a:rPr>
              <a:t>, Q., Zhang, F., Wang, H., Lin, J. and Liu, Y., 2017. Parameter-free </a:t>
            </a:r>
            <a:r>
              <a:rPr lang="en-US" altLang="zh-CN" sz="1600" dirty="0" err="1" smtClean="0">
                <a:latin typeface="+mn-lt"/>
              </a:rPr>
              <a:t>Lp</a:t>
            </a:r>
            <a:r>
              <a:rPr lang="en-US" altLang="zh-CN" sz="1600" dirty="0" smtClean="0">
                <a:latin typeface="+mn-lt"/>
              </a:rPr>
              <a:t>-Box Decoding </a:t>
            </a:r>
            <a:r>
              <a:rPr lang="en-US" altLang="zh-CN" sz="1600" dirty="0">
                <a:latin typeface="+mn-lt"/>
              </a:rPr>
              <a:t>of LDPC Codes. </a:t>
            </a:r>
            <a:r>
              <a:rPr lang="en-US" altLang="zh-CN" sz="1600" i="1" dirty="0" err="1">
                <a:latin typeface="+mn-lt"/>
              </a:rPr>
              <a:t>arXiv</a:t>
            </a:r>
            <a:r>
              <a:rPr lang="en-US" altLang="zh-CN" sz="1600" i="1" dirty="0">
                <a:latin typeface="+mn-lt"/>
              </a:rPr>
              <a:t> preprint arXiv:1711.10767</a:t>
            </a:r>
            <a:r>
              <a:rPr lang="en-US" altLang="zh-CN" sz="1600" dirty="0">
                <a:latin typeface="+mn-lt"/>
              </a:rPr>
              <a:t>.</a:t>
            </a:r>
            <a:endParaRPr lang="en-US" altLang="zh-CN" sz="1600" dirty="0" smtClean="0">
              <a:latin typeface="+mn-lt"/>
            </a:endParaRPr>
          </a:p>
          <a:p>
            <a:pPr algn="just"/>
            <a:endParaRPr lang="zh-CN" altLang="en-US" sz="1800" dirty="0">
              <a:latin typeface="+mn-lt"/>
            </a:endParaRPr>
          </a:p>
        </p:txBody>
      </p:sp>
      <p:sp>
        <p:nvSpPr>
          <p:cNvPr id="4" name="矩形 3"/>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5" name="Title 1"/>
          <p:cNvSpPr txBox="1">
            <a:spLocks/>
          </p:cNvSpPr>
          <p:nvPr/>
        </p:nvSpPr>
        <p:spPr>
          <a:xfrm>
            <a:off x="548640" y="168278"/>
            <a:ext cx="9875520" cy="1143000"/>
          </a:xfrm>
          <a:prstGeom prst="rect">
            <a:avLst/>
          </a:prstGeom>
        </p:spPr>
        <p:txBody>
          <a:bodyPr vert="horz" lIns="91433" tIns="45717" rIns="91433" bIns="45717" rtlCol="0" anchor="ctr">
            <a:normAutofit/>
          </a:bodyPr>
          <a:lstStyle>
            <a:lvl1pPr algn="l" defTabSz="457164" rtl="0" eaLnBrk="1" latinLnBrk="0" hangingPunct="1">
              <a:spcBef>
                <a:spcPct val="0"/>
              </a:spcBef>
              <a:buNone/>
              <a:defRPr sz="4000" kern="1200">
                <a:solidFill>
                  <a:schemeClr val="bg1"/>
                </a:solidFill>
                <a:latin typeface="Arial"/>
                <a:ea typeface="+mj-ea"/>
                <a:cs typeface="Arial"/>
              </a:defRPr>
            </a:lvl1pPr>
          </a:lstStyle>
          <a:p>
            <a:r>
              <a:rPr lang="en-US" dirty="0" smtClean="0"/>
              <a:t>Others’ work utilizing </a:t>
            </a:r>
            <a:r>
              <a:rPr lang="en-US" dirty="0" err="1" smtClean="0"/>
              <a:t>lp</a:t>
            </a:r>
            <a:r>
              <a:rPr lang="en-US" dirty="0" smtClean="0"/>
              <a:t>-box ADMM</a:t>
            </a:r>
            <a:endParaRPr lang="en-US" dirty="0"/>
          </a:p>
        </p:txBody>
      </p:sp>
      <p:pic>
        <p:nvPicPr>
          <p:cNvPr id="6" name="图片 5"/>
          <p:cNvPicPr>
            <a:picLocks noChangeAspect="1"/>
          </p:cNvPicPr>
          <p:nvPr/>
        </p:nvPicPr>
        <p:blipFill>
          <a:blip r:embed="rId2"/>
          <a:stretch>
            <a:fillRect/>
          </a:stretch>
        </p:blipFill>
        <p:spPr>
          <a:xfrm>
            <a:off x="280832" y="3886200"/>
            <a:ext cx="5822995" cy="2661046"/>
          </a:xfrm>
          <a:prstGeom prst="rect">
            <a:avLst/>
          </a:prstGeom>
        </p:spPr>
      </p:pic>
      <p:pic>
        <p:nvPicPr>
          <p:cNvPr id="7" name="图片 6"/>
          <p:cNvPicPr>
            <a:picLocks noChangeAspect="1"/>
          </p:cNvPicPr>
          <p:nvPr/>
        </p:nvPicPr>
        <p:blipFill>
          <a:blip r:embed="rId3"/>
          <a:stretch>
            <a:fillRect/>
          </a:stretch>
        </p:blipFill>
        <p:spPr>
          <a:xfrm>
            <a:off x="6513992" y="3911600"/>
            <a:ext cx="4184912" cy="2635646"/>
          </a:xfrm>
          <a:prstGeom prst="rect">
            <a:avLst/>
          </a:prstGeom>
        </p:spPr>
      </p:pic>
      <p:sp>
        <p:nvSpPr>
          <p:cNvPr id="8" name="矩形 7"/>
          <p:cNvSpPr/>
          <p:nvPr/>
        </p:nvSpPr>
        <p:spPr>
          <a:xfrm>
            <a:off x="3192329" y="6488668"/>
            <a:ext cx="495649" cy="369332"/>
          </a:xfrm>
          <a:prstGeom prst="rect">
            <a:avLst/>
          </a:prstGeom>
        </p:spPr>
        <p:txBody>
          <a:bodyPr wrap="none">
            <a:spAutoFit/>
          </a:bodyPr>
          <a:lstStyle/>
          <a:p>
            <a:r>
              <a:rPr lang="en-US" altLang="zh-CN" dirty="0"/>
              <a:t>[1] </a:t>
            </a:r>
            <a:endParaRPr lang="zh-CN" altLang="en-US" dirty="0"/>
          </a:p>
        </p:txBody>
      </p:sp>
      <p:sp>
        <p:nvSpPr>
          <p:cNvPr id="9" name="矩形 8"/>
          <p:cNvSpPr/>
          <p:nvPr/>
        </p:nvSpPr>
        <p:spPr>
          <a:xfrm>
            <a:off x="8382000" y="6509146"/>
            <a:ext cx="495649" cy="369332"/>
          </a:xfrm>
          <a:prstGeom prst="rect">
            <a:avLst/>
          </a:prstGeom>
        </p:spPr>
        <p:txBody>
          <a:bodyPr wrap="none">
            <a:spAutoFit/>
          </a:bodyPr>
          <a:lstStyle/>
          <a:p>
            <a:r>
              <a:rPr lang="en-US" altLang="zh-CN" dirty="0" smtClean="0"/>
              <a:t>[2] </a:t>
            </a:r>
            <a:endParaRPr lang="zh-CN" altLang="en-US" dirty="0"/>
          </a:p>
        </p:txBody>
      </p:sp>
    </p:spTree>
    <p:extLst>
      <p:ext uri="{BB962C8B-B14F-4D97-AF65-F5344CB8AC3E}">
        <p14:creationId xmlns:p14="http://schemas.microsoft.com/office/powerpoint/2010/main" val="337202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normAutofit/>
          </a:bodyPr>
          <a:lstStyle/>
          <a:p>
            <a:pPr algn="ctr"/>
            <a:r>
              <a:rPr lang="en-US" sz="5000" dirty="0" smtClean="0"/>
              <a:t>Thank You!!</a:t>
            </a:r>
            <a:endParaRPr lang="en-US" sz="5000" dirty="0"/>
          </a:p>
        </p:txBody>
      </p:sp>
      <p:sp>
        <p:nvSpPr>
          <p:cNvPr id="3" name="Content Placeholder 2"/>
          <p:cNvSpPr>
            <a:spLocks noGrp="1"/>
          </p:cNvSpPr>
          <p:nvPr>
            <p:ph idx="1"/>
          </p:nvPr>
        </p:nvSpPr>
        <p:spPr>
          <a:xfrm>
            <a:off x="685800" y="1789430"/>
            <a:ext cx="9875520" cy="4525963"/>
          </a:xfrm>
        </p:spPr>
        <p:txBody>
          <a:bodyPr>
            <a:normAutofit/>
          </a:bodyPr>
          <a:lstStyle/>
          <a:p>
            <a:r>
              <a:rPr lang="en-US" sz="2400" dirty="0"/>
              <a:t>Baoyuan Wu*</a:t>
            </a:r>
            <a:r>
              <a:rPr lang="en-US" sz="2400" b="1" dirty="0"/>
              <a:t> </a:t>
            </a:r>
            <a:r>
              <a:rPr lang="en-US" sz="2400" dirty="0"/>
              <a:t>and Bernard Ghanem*, </a:t>
            </a:r>
            <a:r>
              <a:rPr lang="en-US" sz="2400" dirty="0" smtClean="0"/>
              <a:t>“</a:t>
            </a:r>
            <a:r>
              <a:rPr lang="en-US" sz="2400" dirty="0" err="1" smtClean="0"/>
              <a:t>Lp</a:t>
            </a:r>
            <a:r>
              <a:rPr lang="en-US" sz="2400" dirty="0" smtClean="0"/>
              <a:t>-Box </a:t>
            </a:r>
            <a:r>
              <a:rPr lang="en-US" sz="2400" dirty="0"/>
              <a:t>ADMM: A Versatile Framework for Integer Programming”, </a:t>
            </a:r>
            <a:r>
              <a:rPr lang="en-US" sz="2400" dirty="0" smtClean="0"/>
              <a:t>TPAMI 2018</a:t>
            </a:r>
            <a:endParaRPr lang="en-US" sz="2400" dirty="0"/>
          </a:p>
        </p:txBody>
      </p:sp>
      <p:sp>
        <p:nvSpPr>
          <p:cNvPr id="5" name="TextBox 4"/>
          <p:cNvSpPr txBox="1"/>
          <p:nvPr/>
        </p:nvSpPr>
        <p:spPr>
          <a:xfrm>
            <a:off x="7076626" y="2722383"/>
            <a:ext cx="1539524" cy="369332"/>
          </a:xfrm>
          <a:prstGeom prst="rect">
            <a:avLst/>
          </a:prstGeom>
          <a:noFill/>
        </p:spPr>
        <p:txBody>
          <a:bodyPr wrap="none" rtlCol="0">
            <a:spAutoFit/>
          </a:bodyPr>
          <a:lstStyle/>
          <a:p>
            <a:r>
              <a:rPr lang="en-US" dirty="0" err="1" smtClean="0"/>
              <a:t>Lp</a:t>
            </a:r>
            <a:r>
              <a:rPr lang="en-US" dirty="0" smtClean="0"/>
              <a:t>-Box ADMM</a:t>
            </a:r>
            <a:endParaRPr lang="en-US" dirty="0"/>
          </a:p>
        </p:txBody>
      </p:sp>
      <p:pic>
        <p:nvPicPr>
          <p:cNvPr id="6" name="x.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05600" y="3048000"/>
            <a:ext cx="2323258" cy="3481121"/>
          </a:xfrm>
          <a:prstGeom prst="rect">
            <a:avLst/>
          </a:prstGeom>
        </p:spPr>
      </p:pic>
      <p:grpSp>
        <p:nvGrpSpPr>
          <p:cNvPr id="7" name="Group 6"/>
          <p:cNvGrpSpPr>
            <a:grpSpLocks noChangeAspect="1"/>
          </p:cNvGrpSpPr>
          <p:nvPr/>
        </p:nvGrpSpPr>
        <p:grpSpPr>
          <a:xfrm>
            <a:off x="1863617" y="2700271"/>
            <a:ext cx="4771854" cy="3823932"/>
            <a:chOff x="323528" y="1444968"/>
            <a:chExt cx="5640490" cy="4520014"/>
          </a:xfrm>
        </p:grpSpPr>
        <p:grpSp>
          <p:nvGrpSpPr>
            <p:cNvPr id="8" name="Group 7"/>
            <p:cNvGrpSpPr/>
            <p:nvPr/>
          </p:nvGrpSpPr>
          <p:grpSpPr>
            <a:xfrm>
              <a:off x="3203848" y="1477234"/>
              <a:ext cx="2760170" cy="4487748"/>
              <a:chOff x="5436096" y="1477234"/>
              <a:chExt cx="2760170" cy="4487748"/>
            </a:xfrm>
          </p:grpSpPr>
          <p:pic>
            <p:nvPicPr>
              <p:cNvPr id="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1844824"/>
                <a:ext cx="2760170" cy="412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6377859" y="1477234"/>
                <a:ext cx="840295" cy="369332"/>
              </a:xfrm>
              <a:prstGeom prst="rect">
                <a:avLst/>
              </a:prstGeom>
              <a:noFill/>
            </p:spPr>
            <p:txBody>
              <a:bodyPr wrap="none" rtlCol="0">
                <a:spAutoFit/>
              </a:bodyPr>
              <a:lstStyle/>
              <a:p>
                <a:r>
                  <a:rPr lang="en-US" dirty="0" err="1" smtClean="0"/>
                  <a:t>mincut</a:t>
                </a:r>
                <a:endParaRPr lang="en-US" dirty="0"/>
              </a:p>
            </p:txBody>
          </p:sp>
        </p:grpSp>
        <p:grpSp>
          <p:nvGrpSpPr>
            <p:cNvPr id="9" name="Group 8"/>
            <p:cNvGrpSpPr/>
            <p:nvPr/>
          </p:nvGrpSpPr>
          <p:grpSpPr>
            <a:xfrm>
              <a:off x="323528" y="1444968"/>
              <a:ext cx="2731115" cy="4520014"/>
              <a:chOff x="467544" y="1444968"/>
              <a:chExt cx="2731115" cy="4520014"/>
            </a:xfrm>
          </p:grpSpPr>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1844824"/>
                <a:ext cx="2731115" cy="4120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034004" y="1444968"/>
                <a:ext cx="1598194" cy="369332"/>
              </a:xfrm>
              <a:prstGeom prst="rect">
                <a:avLst/>
              </a:prstGeom>
              <a:noFill/>
            </p:spPr>
            <p:txBody>
              <a:bodyPr wrap="none" rtlCol="0">
                <a:spAutoFit/>
              </a:bodyPr>
              <a:lstStyle/>
              <a:p>
                <a:r>
                  <a:rPr lang="en-US" dirty="0" smtClean="0"/>
                  <a:t>Original Image</a:t>
                </a:r>
                <a:endParaRPr lang="en-US" dirty="0"/>
              </a:p>
            </p:txBody>
          </p:sp>
        </p:grpSp>
      </p:grpSp>
    </p:spTree>
    <p:extLst>
      <p:ext uri="{BB962C8B-B14F-4D97-AF65-F5344CB8AC3E}">
        <p14:creationId xmlns:p14="http://schemas.microsoft.com/office/powerpoint/2010/main" val="575204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Title 4"/>
          <p:cNvSpPr>
            <a:spLocks noGrp="1"/>
          </p:cNvSpPr>
          <p:nvPr>
            <p:ph type="title"/>
          </p:nvPr>
        </p:nvSpPr>
        <p:spPr/>
        <p:txBody>
          <a:bodyPr/>
          <a:lstStyle/>
          <a:p>
            <a:r>
              <a:rPr lang="en-US" dirty="0" smtClean="0"/>
              <a:t>Integer Programming: </a:t>
            </a:r>
            <a:r>
              <a:rPr lang="en-US" dirty="0"/>
              <a:t>Motivation</a:t>
            </a:r>
          </a:p>
        </p:txBody>
      </p:sp>
      <p:sp>
        <p:nvSpPr>
          <p:cNvPr id="2" name="Content Placeholder 1"/>
          <p:cNvSpPr>
            <a:spLocks noGrp="1"/>
          </p:cNvSpPr>
          <p:nvPr>
            <p:ph idx="1"/>
          </p:nvPr>
        </p:nvSpPr>
        <p:spPr>
          <a:xfrm>
            <a:off x="548640" y="1600200"/>
            <a:ext cx="9875520" cy="838200"/>
          </a:xfrm>
        </p:spPr>
        <p:txBody>
          <a:bodyPr/>
          <a:lstStyle/>
          <a:p>
            <a:r>
              <a:rPr lang="en-US" dirty="0" smtClean="0"/>
              <a:t>Many applications:</a:t>
            </a:r>
          </a:p>
          <a:p>
            <a:pPr lvl="1"/>
            <a:endParaRPr lang="en-US" dirty="0"/>
          </a:p>
        </p:txBody>
      </p:sp>
      <p:pic>
        <p:nvPicPr>
          <p:cNvPr id="6146" name="Picture 2" descr="http://igm.univ-mlv.fr/~raynal/images/h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69" y="2514600"/>
            <a:ext cx="3118131" cy="404998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www.cs.sunysb.edu/~manifold/figures/2010/CVPR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6349" y="4648199"/>
            <a:ext cx="2590800" cy="19812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tep.polymtl.ca/~rv101/images/research-surfac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676474"/>
            <a:ext cx="2842614" cy="2790826"/>
          </a:xfrm>
          <a:prstGeom prst="rect">
            <a:avLst/>
          </a:prstGeom>
          <a:noFill/>
          <a:extLst>
            <a:ext uri="{909E8E84-426E-40DD-AFC4-6F175D3DCCD1}">
              <a14:hiddenFill xmlns:a14="http://schemas.microsoft.com/office/drawing/2010/main">
                <a:solidFill>
                  <a:srgbClr val="FFFFFF"/>
                </a:solidFill>
              </a14:hiddenFill>
            </a:ext>
          </a:extLst>
        </p:spPr>
      </p:pic>
      <p:sp>
        <p:nvSpPr>
          <p:cNvPr id="12" name="Down Arrow 11"/>
          <p:cNvSpPr/>
          <p:nvPr/>
        </p:nvSpPr>
        <p:spPr>
          <a:xfrm rot="16200000">
            <a:off x="4215384" y="4215384"/>
            <a:ext cx="484632" cy="83820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b="1" dirty="0">
              <a:solidFill>
                <a:schemeClr val="bg1"/>
              </a:solidFill>
            </a:endParaRPr>
          </a:p>
        </p:txBody>
      </p:sp>
      <p:pic>
        <p:nvPicPr>
          <p:cNvPr id="6154" name="Picture 10" descr="http://www.f-zhou.com/gm/gm_overview4.png"/>
          <p:cNvPicPr>
            <a:picLocks noChangeAspect="1" noChangeArrowheads="1"/>
          </p:cNvPicPr>
          <p:nvPr/>
        </p:nvPicPr>
        <p:blipFill rotWithShape="1">
          <a:blip r:embed="rId6">
            <a:extLst>
              <a:ext uri="{28A0092B-C50C-407E-A947-70E740481C1C}">
                <a14:useLocalDpi xmlns:a14="http://schemas.microsoft.com/office/drawing/2010/main" val="0"/>
              </a:ext>
            </a:extLst>
          </a:blip>
          <a:srcRect b="28622"/>
          <a:stretch/>
        </p:blipFill>
        <p:spPr bwMode="auto">
          <a:xfrm>
            <a:off x="6996847" y="2476447"/>
            <a:ext cx="3965467" cy="19294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858131" y="1698170"/>
            <a:ext cx="4819269" cy="485394"/>
          </a:xfrm>
          <a:prstGeom prst="rect">
            <a:avLst/>
          </a:prstGeom>
        </p:spPr>
      </p:pic>
    </p:spTree>
    <p:extLst>
      <p:ext uri="{BB962C8B-B14F-4D97-AF65-F5344CB8AC3E}">
        <p14:creationId xmlns:p14="http://schemas.microsoft.com/office/powerpoint/2010/main" val="2511510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Title 4"/>
          <p:cNvSpPr>
            <a:spLocks noGrp="1"/>
          </p:cNvSpPr>
          <p:nvPr>
            <p:ph type="title"/>
          </p:nvPr>
        </p:nvSpPr>
        <p:spPr/>
        <p:txBody>
          <a:bodyPr/>
          <a:lstStyle/>
          <a:p>
            <a:r>
              <a:rPr lang="en-US" dirty="0" smtClean="0"/>
              <a:t>Integer Programming: </a:t>
            </a:r>
            <a:r>
              <a:rPr lang="en-US" dirty="0"/>
              <a:t>Motivation</a:t>
            </a:r>
          </a:p>
        </p:txBody>
      </p:sp>
      <p:sp>
        <p:nvSpPr>
          <p:cNvPr id="2" name="Content Placeholder 1"/>
          <p:cNvSpPr>
            <a:spLocks noGrp="1"/>
          </p:cNvSpPr>
          <p:nvPr>
            <p:ph idx="1"/>
          </p:nvPr>
        </p:nvSpPr>
        <p:spPr>
          <a:xfrm>
            <a:off x="548640" y="1600200"/>
            <a:ext cx="9875520" cy="838200"/>
          </a:xfrm>
        </p:spPr>
        <p:txBody>
          <a:bodyPr/>
          <a:lstStyle/>
          <a:p>
            <a:r>
              <a:rPr lang="en-US" dirty="0" smtClean="0"/>
              <a:t>Many applications:</a:t>
            </a:r>
          </a:p>
          <a:p>
            <a:pPr lvl="1"/>
            <a:endParaRPr lang="en-US" dirty="0"/>
          </a:p>
        </p:txBody>
      </p:sp>
      <p:grpSp>
        <p:nvGrpSpPr>
          <p:cNvPr id="6" name="Group 5"/>
          <p:cNvGrpSpPr/>
          <p:nvPr/>
        </p:nvGrpSpPr>
        <p:grpSpPr>
          <a:xfrm>
            <a:off x="228600" y="2825691"/>
            <a:ext cx="5028247" cy="2813108"/>
            <a:chOff x="228600" y="2825691"/>
            <a:chExt cx="5028247" cy="2813108"/>
          </a:xfrm>
        </p:grpSpPr>
        <p:pic>
          <p:nvPicPr>
            <p:cNvPr id="8194" name="Picture 2" descr="http://www.irisa.fr/vista/Themes/Demos/Debruitage/images/Peppers_denoise.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28600" y="319653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89383" y="2825691"/>
              <a:ext cx="1316835" cy="369332"/>
            </a:xfrm>
            <a:prstGeom prst="rect">
              <a:avLst/>
            </a:prstGeom>
            <a:noFill/>
          </p:spPr>
          <p:txBody>
            <a:bodyPr wrap="none" rtlCol="0">
              <a:spAutoFit/>
            </a:bodyPr>
            <a:lstStyle/>
            <a:p>
              <a:r>
                <a:rPr lang="en-US" b="1" dirty="0"/>
                <a:t>n</a:t>
              </a:r>
              <a:r>
                <a:rPr lang="en-US" b="1" dirty="0" smtClean="0"/>
                <a:t>oisy image</a:t>
              </a:r>
            </a:p>
          </p:txBody>
        </p:sp>
        <p:sp>
          <p:nvSpPr>
            <p:cNvPr id="13" name="TextBox 12"/>
            <p:cNvSpPr txBox="1"/>
            <p:nvPr/>
          </p:nvSpPr>
          <p:spPr>
            <a:xfrm>
              <a:off x="3193629" y="2831067"/>
              <a:ext cx="1688989" cy="369332"/>
            </a:xfrm>
            <a:prstGeom prst="rect">
              <a:avLst/>
            </a:prstGeom>
            <a:noFill/>
          </p:spPr>
          <p:txBody>
            <a:bodyPr wrap="none" rtlCol="0">
              <a:spAutoFit/>
            </a:bodyPr>
            <a:lstStyle/>
            <a:p>
              <a:r>
                <a:rPr lang="en-US" b="1" dirty="0" err="1"/>
                <a:t>d</a:t>
              </a:r>
              <a:r>
                <a:rPr lang="en-US" b="1" dirty="0" err="1" smtClean="0"/>
                <a:t>enoised</a:t>
              </a:r>
              <a:r>
                <a:rPr lang="en-US" b="1" dirty="0" smtClean="0"/>
                <a:t> image</a:t>
              </a:r>
            </a:p>
          </p:txBody>
        </p:sp>
        <p:pic>
          <p:nvPicPr>
            <p:cNvPr id="16" name="Picture 2" descr="http://www.irisa.fr/vista/Themes/Demos/Debruitage/images/Peppers_denoise.png"/>
            <p:cNvPicPr>
              <a:picLocks noChangeAspect="1" noChangeArrowheads="1"/>
            </p:cNvPicPr>
            <p:nvPr/>
          </p:nvPicPr>
          <p:blipFill rotWithShape="1">
            <a:blip r:embed="rId3">
              <a:extLst>
                <a:ext uri="{28A0092B-C50C-407E-A947-70E740481C1C}">
                  <a14:useLocalDpi xmlns:a14="http://schemas.microsoft.com/office/drawing/2010/main" val="0"/>
                </a:ext>
              </a:extLst>
            </a:blip>
            <a:srcRect l="49980" r="39"/>
            <a:stretch/>
          </p:blipFill>
          <p:spPr bwMode="auto">
            <a:xfrm>
              <a:off x="2819400" y="3200399"/>
              <a:ext cx="2437447" cy="2438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5686425" y="2825691"/>
            <a:ext cx="5093234" cy="2813109"/>
            <a:chOff x="5686425" y="2825691"/>
            <a:chExt cx="5093234" cy="2813109"/>
          </a:xfrm>
        </p:grpSpPr>
        <p:pic>
          <p:nvPicPr>
            <p:cNvPr id="8196" name="Picture 4" descr="http://www-rohan.sdsu.edu/doc/matlab/toolbox/images/deblur4a.gif"/>
            <p:cNvPicPr>
              <a:picLocks noChangeAspect="1" noChangeArrowheads="1"/>
            </p:cNvPicPr>
            <p:nvPr/>
          </p:nvPicPr>
          <p:blipFill rotWithShape="1">
            <a:blip r:embed="rId4">
              <a:extLst>
                <a:ext uri="{28A0092B-C50C-407E-A947-70E740481C1C}">
                  <a14:useLocalDpi xmlns:a14="http://schemas.microsoft.com/office/drawing/2010/main" val="0"/>
                </a:ext>
              </a:extLst>
            </a:blip>
            <a:srcRect l="37350" t="2195" r="34389" b="16715"/>
            <a:stretch/>
          </p:blipFill>
          <p:spPr bwMode="auto">
            <a:xfrm>
              <a:off x="5686425" y="3205812"/>
              <a:ext cx="2457717" cy="243298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218554" y="2836481"/>
              <a:ext cx="1393458" cy="369332"/>
            </a:xfrm>
            <a:prstGeom prst="rect">
              <a:avLst/>
            </a:prstGeom>
            <a:noFill/>
          </p:spPr>
          <p:txBody>
            <a:bodyPr wrap="none" rtlCol="0">
              <a:spAutoFit/>
            </a:bodyPr>
            <a:lstStyle/>
            <a:p>
              <a:r>
                <a:rPr lang="en-US" b="1" dirty="0"/>
                <a:t>b</a:t>
              </a:r>
              <a:r>
                <a:rPr lang="en-US" b="1" dirty="0" smtClean="0"/>
                <a:t>lurry image</a:t>
              </a:r>
            </a:p>
          </p:txBody>
        </p:sp>
        <p:sp>
          <p:nvSpPr>
            <p:cNvPr id="15" name="TextBox 14"/>
            <p:cNvSpPr txBox="1"/>
            <p:nvPr/>
          </p:nvSpPr>
          <p:spPr>
            <a:xfrm>
              <a:off x="8671521" y="2825691"/>
              <a:ext cx="1758558" cy="369332"/>
            </a:xfrm>
            <a:prstGeom prst="rect">
              <a:avLst/>
            </a:prstGeom>
            <a:noFill/>
          </p:spPr>
          <p:txBody>
            <a:bodyPr wrap="none" rtlCol="0">
              <a:spAutoFit/>
            </a:bodyPr>
            <a:lstStyle/>
            <a:p>
              <a:r>
                <a:rPr lang="en-US" b="1" dirty="0" err="1"/>
                <a:t>d</a:t>
              </a:r>
              <a:r>
                <a:rPr lang="en-US" b="1" dirty="0" err="1" smtClean="0"/>
                <a:t>eblurred</a:t>
              </a:r>
              <a:r>
                <a:rPr lang="en-US" b="1" dirty="0" smtClean="0"/>
                <a:t> image</a:t>
              </a:r>
            </a:p>
          </p:txBody>
        </p:sp>
        <p:pic>
          <p:nvPicPr>
            <p:cNvPr id="17" name="Picture 4" descr="http://www-rohan.sdsu.edu/doc/matlab/toolbox/images/deblur4a.gif"/>
            <p:cNvPicPr>
              <a:picLocks noChangeAspect="1" noChangeArrowheads="1"/>
            </p:cNvPicPr>
            <p:nvPr/>
          </p:nvPicPr>
          <p:blipFill rotWithShape="1">
            <a:blip r:embed="rId4">
              <a:extLst>
                <a:ext uri="{28A0092B-C50C-407E-A947-70E740481C1C}">
                  <a14:useLocalDpi xmlns:a14="http://schemas.microsoft.com/office/drawing/2010/main" val="0"/>
                </a:ext>
              </a:extLst>
            </a:blip>
            <a:srcRect l="67493" t="2682" r="4246" b="16228"/>
            <a:stretch/>
          </p:blipFill>
          <p:spPr bwMode="auto">
            <a:xfrm>
              <a:off x="8321942" y="3205813"/>
              <a:ext cx="2457717" cy="2432987"/>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858131" y="1698170"/>
            <a:ext cx="4819269" cy="485394"/>
          </a:xfrm>
          <a:prstGeom prst="rect">
            <a:avLst/>
          </a:prstGeom>
        </p:spPr>
      </p:pic>
    </p:spTree>
    <p:extLst>
      <p:ext uri="{BB962C8B-B14F-4D97-AF65-F5344CB8AC3E}">
        <p14:creationId xmlns:p14="http://schemas.microsoft.com/office/powerpoint/2010/main" val="375866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Title 4"/>
          <p:cNvSpPr>
            <a:spLocks noGrp="1"/>
          </p:cNvSpPr>
          <p:nvPr>
            <p:ph type="title"/>
          </p:nvPr>
        </p:nvSpPr>
        <p:spPr/>
        <p:txBody>
          <a:bodyPr/>
          <a:lstStyle/>
          <a:p>
            <a:r>
              <a:rPr lang="en-US" dirty="0" smtClean="0"/>
              <a:t>Integer and Binary Programming</a:t>
            </a:r>
            <a:endParaRPr lang="en-US" dirty="0"/>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28817" y="4471734"/>
            <a:ext cx="6395466" cy="530733"/>
          </a:xfrm>
          <a:prstGeom prst="rect">
            <a:avLst/>
          </a:prstGeom>
        </p:spPr>
      </p:pic>
      <p:pic>
        <p:nvPicPr>
          <p:cNvPr id="2" name="Picture 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28370" y="2080010"/>
            <a:ext cx="8822436" cy="304038"/>
          </a:xfrm>
          <a:prstGeom prst="rect">
            <a:avLst/>
          </a:prstGeom>
        </p:spPr>
      </p:pic>
      <p:pic>
        <p:nvPicPr>
          <p:cNvPr id="3" name="Picture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927288" y="2782697"/>
            <a:ext cx="4819269" cy="485394"/>
          </a:xfrm>
          <a:prstGeom prst="rect">
            <a:avLst/>
          </a:prstGeom>
        </p:spPr>
      </p:pic>
      <p:sp>
        <p:nvSpPr>
          <p:cNvPr id="38" name="Up-Down Arrow 37"/>
          <p:cNvSpPr/>
          <p:nvPr/>
        </p:nvSpPr>
        <p:spPr>
          <a:xfrm>
            <a:off x="5174615" y="3200400"/>
            <a:ext cx="484632" cy="966851"/>
          </a:xfrm>
          <a:prstGeom prst="up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96466" y="5334000"/>
            <a:ext cx="7440930" cy="1277874"/>
          </a:xfrm>
          <a:prstGeom prst="rect">
            <a:avLst/>
          </a:prstGeom>
        </p:spPr>
      </p:pic>
      <p:sp>
        <p:nvSpPr>
          <p:cNvPr id="71" name="Rectangle 70"/>
          <p:cNvSpPr/>
          <p:nvPr/>
        </p:nvSpPr>
        <p:spPr>
          <a:xfrm>
            <a:off x="2000186" y="4279900"/>
            <a:ext cx="6991413" cy="914400"/>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367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Title 4"/>
          <p:cNvSpPr>
            <a:spLocks noGrp="1"/>
          </p:cNvSpPr>
          <p:nvPr>
            <p:ph type="title"/>
          </p:nvPr>
        </p:nvSpPr>
        <p:spPr/>
        <p:txBody>
          <a:bodyPr/>
          <a:lstStyle/>
          <a:p>
            <a:r>
              <a:rPr lang="en-US" dirty="0" smtClean="0"/>
              <a:t>Take Home Message</a:t>
            </a:r>
            <a:endParaRPr lang="en-US" dirty="0"/>
          </a:p>
        </p:txBody>
      </p:sp>
      <p:sp>
        <p:nvSpPr>
          <p:cNvPr id="6" name="Content Placeholder 5"/>
          <p:cNvSpPr>
            <a:spLocks noGrp="1"/>
          </p:cNvSpPr>
          <p:nvPr>
            <p:ph idx="1"/>
          </p:nvPr>
        </p:nvSpPr>
        <p:spPr>
          <a:xfrm>
            <a:off x="381000" y="2971800"/>
            <a:ext cx="10347542" cy="3581400"/>
          </a:xfrm>
        </p:spPr>
        <p:txBody>
          <a:bodyPr>
            <a:noAutofit/>
          </a:bodyPr>
          <a:lstStyle/>
          <a:p>
            <a:pPr marL="514350" indent="-514350">
              <a:buFont typeface="+mj-lt"/>
              <a:buAutoNum type="arabicPeriod"/>
            </a:pPr>
            <a:r>
              <a:rPr lang="en-US" sz="3000" dirty="0" smtClean="0"/>
              <a:t>Replace binary constraints with equivalent continuous ones (as many convex ones as possible)</a:t>
            </a:r>
          </a:p>
          <a:p>
            <a:pPr marL="514350" indent="-514350">
              <a:buFont typeface="+mj-lt"/>
              <a:buAutoNum type="arabicPeriod"/>
            </a:pPr>
            <a:endParaRPr lang="en-US" sz="2000" dirty="0"/>
          </a:p>
          <a:p>
            <a:pPr marL="514350" indent="-514350">
              <a:buFont typeface="+mj-lt"/>
              <a:buAutoNum type="arabicPeriod"/>
            </a:pPr>
            <a:r>
              <a:rPr lang="en-US" sz="3000" dirty="0" smtClean="0"/>
              <a:t>Embed these constraints in ADMM framework. Upon convergence, the solution is feasible (i.e. binary)</a:t>
            </a:r>
          </a:p>
          <a:p>
            <a:pPr marL="514350" indent="-514350">
              <a:buFont typeface="+mj-lt"/>
              <a:buAutoNum type="arabicPeriod"/>
            </a:pPr>
            <a:endParaRPr lang="en-US" sz="2000" dirty="0"/>
          </a:p>
          <a:p>
            <a:pPr marL="514350" indent="-514350">
              <a:buFont typeface="+mj-lt"/>
              <a:buAutoNum type="arabicPeriod"/>
            </a:pPr>
            <a:r>
              <a:rPr lang="en-US" sz="3000" dirty="0" smtClean="0"/>
              <a:t>Generic treatment</a:t>
            </a:r>
            <a:endParaRPr lang="en-US" sz="3000" dirty="0"/>
          </a:p>
        </p:txBody>
      </p:sp>
      <p:pic>
        <p:nvPicPr>
          <p:cNvPr id="2" name="Picture 1"/>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06244" y="1938528"/>
            <a:ext cx="5848731" cy="576072"/>
          </a:xfrm>
          <a:prstGeom prst="rect">
            <a:avLst/>
          </a:prstGeom>
        </p:spPr>
      </p:pic>
    </p:spTree>
    <p:extLst>
      <p:ext uri="{BB962C8B-B14F-4D97-AF65-F5344CB8AC3E}">
        <p14:creationId xmlns:p14="http://schemas.microsoft.com/office/powerpoint/2010/main" val="3474755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0972800" cy="1524000"/>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dirty="0" err="1" smtClean="0"/>
              <a:t>Lp</a:t>
            </a:r>
            <a:r>
              <a:rPr lang="en-US" dirty="0" smtClean="0"/>
              <a:t>-Ball and Box Equivalence to Binary</a:t>
            </a:r>
            <a:endParaRPr lang="en-US" dirty="0"/>
          </a:p>
        </p:txBody>
      </p:sp>
      <p:grpSp>
        <p:nvGrpSpPr>
          <p:cNvPr id="17" name="Group 16"/>
          <p:cNvGrpSpPr/>
          <p:nvPr/>
        </p:nvGrpSpPr>
        <p:grpSpPr>
          <a:xfrm>
            <a:off x="122832" y="1896865"/>
            <a:ext cx="6430368" cy="4351535"/>
            <a:chOff x="122832" y="1752600"/>
            <a:chExt cx="6430368" cy="4351535"/>
          </a:xfrm>
        </p:grpSpPr>
        <p:pic>
          <p:nvPicPr>
            <p:cNvPr id="9"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72820" t="36380" r="1107" b="35661"/>
            <a:stretch/>
          </p:blipFill>
          <p:spPr bwMode="auto">
            <a:xfrm>
              <a:off x="122832" y="3200400"/>
              <a:ext cx="2041733" cy="1308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71620" t="2437" r="2307" b="68408"/>
            <a:stretch/>
          </p:blipFill>
          <p:spPr bwMode="auto">
            <a:xfrm>
              <a:off x="122832" y="1752600"/>
              <a:ext cx="2041733" cy="1364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72832" t="67407" r="1095" b="6369"/>
            <a:stretch/>
          </p:blipFill>
          <p:spPr bwMode="auto">
            <a:xfrm>
              <a:off x="122832" y="4876800"/>
              <a:ext cx="2041733" cy="1227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546" t="1176" r="33257" b="1260"/>
            <a:stretch/>
          </p:blipFill>
          <p:spPr bwMode="auto">
            <a:xfrm>
              <a:off x="2051807" y="2070162"/>
              <a:ext cx="4501393" cy="4025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8" name="Group 37"/>
          <p:cNvGrpSpPr/>
          <p:nvPr/>
        </p:nvGrpSpPr>
        <p:grpSpPr>
          <a:xfrm>
            <a:off x="6629400" y="2971800"/>
            <a:ext cx="4231386" cy="1990300"/>
            <a:chOff x="6629400" y="2971800"/>
            <a:chExt cx="4231386" cy="1990300"/>
          </a:xfrm>
        </p:grpSpPr>
        <p:grpSp>
          <p:nvGrpSpPr>
            <p:cNvPr id="30" name="Group 29"/>
            <p:cNvGrpSpPr/>
            <p:nvPr/>
          </p:nvGrpSpPr>
          <p:grpSpPr>
            <a:xfrm>
              <a:off x="8314182" y="2971800"/>
              <a:ext cx="861822" cy="1394326"/>
              <a:chOff x="8314182" y="2971800"/>
              <a:chExt cx="861822" cy="1394326"/>
            </a:xfrm>
          </p:grpSpPr>
          <p:pic>
            <p:nvPicPr>
              <p:cNvPr id="16" name="Picture 15"/>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314182" y="2971800"/>
                <a:ext cx="861822" cy="304038"/>
              </a:xfrm>
              <a:prstGeom prst="rect">
                <a:avLst/>
              </a:prstGeom>
            </p:spPr>
          </p:pic>
          <p:sp>
            <p:nvSpPr>
              <p:cNvPr id="18" name="Up-Down Arrow 17"/>
              <p:cNvSpPr/>
              <p:nvPr/>
            </p:nvSpPr>
            <p:spPr>
              <a:xfrm>
                <a:off x="8502777" y="3399275"/>
                <a:ext cx="484632" cy="966851"/>
              </a:xfrm>
              <a:prstGeom prst="up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629400" y="4582624"/>
              <a:ext cx="4231386" cy="379476"/>
            </a:xfrm>
            <a:prstGeom prst="rect">
              <a:avLst/>
            </a:prstGeom>
          </p:spPr>
        </p:pic>
      </p:grpSp>
      <p:grpSp>
        <p:nvGrpSpPr>
          <p:cNvPr id="36" name="Group 35"/>
          <p:cNvGrpSpPr/>
          <p:nvPr/>
        </p:nvGrpSpPr>
        <p:grpSpPr>
          <a:xfrm>
            <a:off x="6513576" y="4429462"/>
            <a:ext cx="914400" cy="1872680"/>
            <a:chOff x="6513576" y="4429462"/>
            <a:chExt cx="914400" cy="1872680"/>
          </a:xfrm>
        </p:grpSpPr>
        <p:grpSp>
          <p:nvGrpSpPr>
            <p:cNvPr id="31" name="Group 30"/>
            <p:cNvGrpSpPr/>
            <p:nvPr/>
          </p:nvGrpSpPr>
          <p:grpSpPr>
            <a:xfrm>
              <a:off x="6728460" y="5115262"/>
              <a:ext cx="484632" cy="1186880"/>
              <a:chOff x="6679820" y="4997169"/>
              <a:chExt cx="484632" cy="1186880"/>
            </a:xfrm>
          </p:grpSpPr>
          <p:pic>
            <p:nvPicPr>
              <p:cNvPr id="24" name="Picture 2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831330" y="5921159"/>
                <a:ext cx="278892" cy="262890"/>
              </a:xfrm>
              <a:prstGeom prst="rect">
                <a:avLst/>
              </a:prstGeom>
            </p:spPr>
          </p:pic>
          <p:sp>
            <p:nvSpPr>
              <p:cNvPr id="28" name="Down Arrow 27"/>
              <p:cNvSpPr/>
              <p:nvPr/>
            </p:nvSpPr>
            <p:spPr>
              <a:xfrm>
                <a:off x="6679820" y="4997169"/>
                <a:ext cx="484632" cy="752091"/>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33" name="Oval 32"/>
            <p:cNvSpPr/>
            <p:nvPr/>
          </p:nvSpPr>
          <p:spPr>
            <a:xfrm>
              <a:off x="6513576" y="4429462"/>
              <a:ext cx="914400" cy="685800"/>
            </a:xfrm>
            <a:prstGeom prst="ellipse">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657288" y="4429462"/>
            <a:ext cx="3266872" cy="1848784"/>
            <a:chOff x="7657288" y="4429462"/>
            <a:chExt cx="3266872" cy="1848784"/>
          </a:xfrm>
        </p:grpSpPr>
        <p:grpSp>
          <p:nvGrpSpPr>
            <p:cNvPr id="32" name="Group 31"/>
            <p:cNvGrpSpPr/>
            <p:nvPr/>
          </p:nvGrpSpPr>
          <p:grpSpPr>
            <a:xfrm>
              <a:off x="9027414" y="5115262"/>
              <a:ext cx="484632" cy="1162984"/>
              <a:chOff x="8928045" y="5021065"/>
              <a:chExt cx="484632" cy="1162984"/>
            </a:xfrm>
          </p:grpSpPr>
          <p:pic>
            <p:nvPicPr>
              <p:cNvPr id="25" name="Picture 24"/>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027414" y="5882297"/>
                <a:ext cx="297180" cy="301752"/>
              </a:xfrm>
              <a:prstGeom prst="rect">
                <a:avLst/>
              </a:prstGeom>
            </p:spPr>
          </p:pic>
          <p:sp>
            <p:nvSpPr>
              <p:cNvPr id="29" name="Down Arrow 28"/>
              <p:cNvSpPr/>
              <p:nvPr/>
            </p:nvSpPr>
            <p:spPr>
              <a:xfrm>
                <a:off x="8928045" y="5021065"/>
                <a:ext cx="484632" cy="752091"/>
              </a:xfrm>
              <a:prstGeom prst="downArrow">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34" name="Rounded Rectangle 33"/>
            <p:cNvSpPr/>
            <p:nvPr/>
          </p:nvSpPr>
          <p:spPr>
            <a:xfrm>
              <a:off x="7657288" y="4429462"/>
              <a:ext cx="3266872" cy="685800"/>
            </a:xfrm>
            <a:prstGeom prst="roundRect">
              <a:avLst/>
            </a:prstGeom>
            <a:noFill/>
            <a:ln w="38100">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588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If $\mathcal{D}$ is a discrete set and $\mathcal{C}$ a constraint set, then an IP is:&#10;&#10;&#10;&#10;\end{document}"/>
  <p:tag name="IGUANATEXSIZE" val="35"/>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where $\mathcal{C}'=\left\{\a=\left[\begin{array}{c}\a_1\\\vdots\\\a_n\end{array}\right]:~\a_i^{\top}\mathbf{1}_{|\mathcal{D}|}=1,~\forall i=1,\cdots,n\right\}$&#10;%$\mathcal{C}'=\{\a=\[\a_1^{\top}\cdots \a_n^{\top}\]^{\top}|\mathbf{1}_{|\mathcal{D}|}^{\top}\a_i}=1~\forall~i=1,\cdots,n\}$&#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underset{\x \in \{0, 1\}^n }{\min}~~ f(\x)~~~\text{s.t.} ~~ \x \in \{0, 1\}^n,~ \x \in \mathcal{C}$&#10;\end{document}"/>
  <p:tag name="IGUANATEXSIZE" val="3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mathcal{S}_p$&#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mathcal{S}_b$&#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0, 1]^n \cap \left\{\x:~|| \x - \frac{1}{2} \boldsymbol{1}_n ||_p^p = \frac{n}{2^p} \right\}$&#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0, 1\}^n$% \Leftrightarrow [0, 1]^n \cap \left\{\x:~|| \x - \frac{1}{2} \boldsymbol{1}_n ||_p^p = \frac{n}{2^p} \right\}$&#10;&#10;\end{document}"/>
  <p:tag name="IGUANATEXSIZE" val="3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begin{align}&#10;\min_{\x, \z_1,\z_2} ~f(\x), ~~\text{s.t.} ~\begin{cases}\x \in \mathcal{C}, \x=\z_1, \x=\z_2 \notag\\&#10;\z_1 \in \mathcal{S}_b, \z_2 \in \mathcal{S}_p\notag&#10;\end{cases}&#10;\end{align}&#10;&#10;\end{document}"/>
  <p:tag name="IGUANATEXSIZE" val="3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begin{align}&#10;\min_{\x\in\mathbb{R}^n} ~f(\x), ~~\text{s.t.} ~\x \in \mathcal{C}\cap\mathcal{S}_b\cap\mathcal{S}_p\notag&#10;\end{align}&#10;&#10;\end{document}"/>
  <p:tag name="IGUANATEXSIZE" val="3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begin{align}&#10;\min_{\x, \z_1,\z_2} ~f(\x), ~~\text{s.t.} ~\begin{cases}\x \in \mathcal{C}, \x=\z_1, \x=\z_2 \notag\\&#10;\z_1 \in \mathcal{S}_b, \z_2 \in \mathcal{S}_p\notag&#10;\end{cases}&#10;\end{align}&#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begin{align}&#10;\mathcal{L} \left(\mathbf{x},\z_{1-2},\y_{1-2},\right)=f(\x)+\mathbb{I}_{\{\x\in\mathcal{C}\}}+\mathbb{I}_{\{\z_1\in\mathcal{S}_b\}} + \mathbb{I}_{\{\z_2\in\mathcal{S}_p\}} + \y_1^\top \left(\x - \z_1 \right)+ \y_2^\top \left(\x - \z_2 \right) + \frac{\rho_1}{2}\|\x - \z_1\|_2^2 + \frac{\rho_2}{2}\|\x - \z_2\|_2^2\notag&#10;\end{align}&#10;&#10;\end{document}"/>
  <p:tag name="IGUANATEXSIZE" val="9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vspace{-3pt}&#10;\noindent\begin{align}&#10;&amp;\underset{\x}{\min} ~~ f(\x),~~~\text{s.t.} ~~ \x \in \mathcal{D}^n;~ \x \in \mathcal{C}\notag&#10;\end{align}&#10;&#10;&#10;&#10;\end{document}"/>
  <p:tag name="IGUANATEXSIZE" val="35"/>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begin{algorithm}[t]&#10;%\vspace{-.1em}&#10;\caption{General $\ell_p$-Box ADMM Algorithm}&#10;\label{algorithm: LPB ADMM}&#10;\begin{algorithmic}[1]&#10;\REQUIRE  ADMM parameters %$\{\mathbf{L}, \mathbf{b}, \A_1, \mathbf{b}_1, \A_2, \mathbf{b}_2, \gamma_1, \gamma_2, \gamma_3, \gamma_4, \rho_1, \rho_2, \rho_3, \rho_4\}$&#10;and $\{\x^0, \z_1^0, \z_2^0, \y_1^0, \y_2^0\}$&#10;\ENSURE $\x^*$&#10;%&#10;\WHILE{not converged}&#10;\STATE update $\x^{k+1}=\underset{\x}{\arg\min}~~\mathcal{L}\left(\mathbf{x},\z_{1-2}^k,\y_{1-2}^k\right)$ &#10;\STATE update $\z_1^{k+1}=\underset{\z_1}{\arg\min}~~\mathcal{L}\left(\mathbf{x}^{k+1},\z_1,\z_2^k,\y_{1-2}^k\right)$&#10;\STATE update $\z_2^{k+1}=\underset{\z_2}{\arg\min}~~\mathcal{L}\left(\mathbf{x}^{k+1},\z_1^{k+1},\z_2,\y_{1-2}^k\right)$&#10;\STATE update $\begin{cases}&#10;\y_1^{k+1} = \y_1^k + \rho_1(\x^{k+1} - \z_1^{k+1})&#10;\\&#10;\y_2^{k+1} = \y_2^k + \rho_2(\x^{k+1} - \z_2^{k+1})&#10;\end{cases}$&#10;\ENDWHILE&#10;\STATE $\x^*=\x^{k+1}$&#10;\end{algorithmic}&#10;\end{algorithm}&#10;&#10;\end{document}"/>
  <p:tag name="IGUANATEXSIZE" val="3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Rightarrow \z_2^{k+1} =  \mathbf{P}_{\mathcal{S}_p}(\x^{k+1} + \frac{1}{\rho_2} \y_2^{k})$&#10;\end{document}"/>
  <p:tag name="IGUANATEXSIZE" val="3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Rightarrow \z_1^{k+1} =  \mathbf{P}_{\mathcal{S}_b}(\x^{k+1} + \frac{1}{\rho_1} \y_1^{k})$&#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begin{align}&#10;\x^{k+1}=\underset{\x\in\mathcal{C}}{\arg\min}~~\frac{f(\x)}{\rho_1+\rho_2}+\frac{1}{2}\left\|\x-\frac{\rho_1 \z_1^k+\rho_2\z_2^k-\y_1^k-\y_2^k}{\rho_1+\rho_2}\right\|_2^2 \notag&#10;\end{align}&#10;\end{document}"/>
  <p:tag name="IGUANATEXSIZE" val="35"/>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usepackage[english]{babel}&#10;\usepackage[T1]{fontenc}&#10;\usepackage{uarial}&#10;\renewcommand{\familydefault}{\sfdefault}&#10;\usepackage{blindtext}&#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If $\mathcal{C}=\mathbb{R}^n$, then solution is proximal operator of $f(\x)$&#10;\end{document}"/>
  <p:tag name="IGUANATEXSIZE" val="4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usepackage[english]{babel}&#10;\usepackage[T1]{fontenc}&#10;\usepackage{uarial}&#10;\renewcommand{\familydefault}{\sfdefault}&#10;\usepackage{blindtext}&#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noindent If $f$ is convex quadratic and $\mathcal{C}$ is a polyhedron, then the&#10;&#10;\noindent subproblem is a convex QP&#10;\end{document}"/>
  <p:tag name="IGUANATEXSIZE" val="40"/>
</p:tagLst>
</file>

<file path=ppt/tags/tag26.xml><?xml version="1.0" encoding="utf-8"?>
<p:tagLst xmlns:a="http://schemas.openxmlformats.org/drawingml/2006/main" xmlns:r="http://schemas.openxmlformats.org/officeDocument/2006/relationships" xmlns:p="http://schemas.openxmlformats.org/presentationml/2006/main">
  <p:tag name="ORIGINALHEIGHT" val="123.75"/>
  <p:tag name="ORIGINALWIDTH" val="117"/>
  <p:tag name="OUTPUTDPI" val="1200"/>
  <p:tag name="LATEXADDIN" val="\documentclass{article}&#10;\usepackage{amsmath}&#10;\pagestyle{empty}&#10;\begin{document}&#10;&#10;\[&#10;\boldsymbol{\ell_p}&#10;\]&#10;&#10;&#10;\end{document}"/>
  <p:tag name="IGUANATEXSIZE" val="20"/>
  <p:tag name="IGUANATEXCURSOR" val="103"/>
  <p:tag name="TRANSPARENCY" val="True"/>
  <p:tag name="FILENAME" val=""/>
  <p:tag name="INPUTTYPE" val="0"/>
  <p:tag name="LATEXENGINEID" val="0"/>
  <p:tag name="TEMPFOLDER" val="c:\users\wub\ppt\"/>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usepackage[english]{babel}&#10;\usepackage[T1]{fontenc}&#10;\usepackage{uarial}&#10;\renewcommand{\familydefault}{\sfdefault}&#10;\usepackage{blindtext}&#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begin{align}&#10;\min_{\x, \z_1, \z_2} &amp; \quad f(\x) = \x^\top \mathbf{A} \x + \mathbf{b}^\top \x\notag&#10;\\&#10;\text{s.t.} &amp; \begin{cases}&#10;\x \in \mathcal{C} = \{\x: \C_1 \x = \mathbf{d}_1; \C_2 \x \leq \mathbf{d}_2 \}\\&#10;\z_1 \in \mathcal{S}_b; ~~\z_2\in \mathcal{S}_p;~~\x=\z_1=\z_2&#10;\end{cases} \notag&#10;\end{align}&#10;&#10;\end{document}"/>
  <p:tag name="IGUANATEXSIZE" val="35"/>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usepackage[english]{babel}&#10;\usepackage[T1]{fontenc}&#10;\usepackage{uarial}&#10;\renewcommand{\familydefault}{\sfdefault}&#10;\usepackage{blindtext}&#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newtheorem{theorem}{Theorem}%[section]&#10;\newtheorem{lemma}{Lemma}%[section]&#10;\newtheorem{proposition}{Proposition}%[section]&#10;\newtheorem{proof}{Proof}%[section]&#10;&#10;\pagestyle{empty}&#10;\begin{document}&#10;&#10;\begin{align}&#10;\min_{\x} &amp; ~~~ {f}(\x) = \x^{\top}\mathbf{L}\x + \mathbf{d}^{\top}\x\notag\\&#10;\text{s.t.} &amp; \quad \C_1 \x = \mathbf{1}; ~~\x \in \{0, 1\}^{nK \times 1}&#10;\nonumber&#10;\end{align}&#10;&#10;\end{document}"/>
  <p:tag name="IGUANATEXSIZE" val="28"/>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usepackage[english]{babel}&#10;\usepackage[T1]{fontenc}&#10;\usepackage{uarial}&#10;\renewcommand{\familydefault}{\sfdefault}&#10;\usepackage{blindtext}&#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newtheorem{theorem}{Theorem}%[section]&#10;\newtheorem{lemma}{Lemma}%[section]&#10;\newtheorem{proposition}{Proposition}%[section]&#10;\newtheorem{proof}{Proof}%[section]&#10;&#10;\pagestyle{empty}&#10;\begin{document}&#10;&#10;\begin{align}&#10; \max_{\x \in \{0, 1\}^n} \x^\top \M \x \quad \text{s.t.}&#10; \quad \C_2 \x \leq \boldsymbol{1}\notag&#10;\end{align}&#10;\end{document}"/>
  <p:tag name="IGUANATEXSIZE" val="35"/>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vspace{-3pt}&#10;\noindent\begin{align}&#10;&amp;\underset{\x}{\min} ~~ f(\x),~~~\text{s.t.} ~~ \x \in \mathcal{D}^n;~ \x \in \mathcal{C}\notag&#10;\end{align}&#10;&#10;&#10;&#10;\end{document}"/>
  <p:tag name="IGUANATEXSIZE" val="35"/>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begin{align}&#10; \min_{\Y \in \{0, 1\}^{N K}} \tr(\Y^\top \W \Y )~~  \text{s.t.} ~\begin{cases}&#10; \Y^{\top}\boldsymbol{1}_N  = \frac{N}{K} \boldsymbol{1}_K\\&#10; \Y \boldsymbol{1}_K = \boldsymbol{1}_N&#10; \end{cases}\notag&#10;\end{align}&#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ORIGINALHEIGHT" val="123.75"/>
  <p:tag name="ORIGINALWIDTH" val="117"/>
  <p:tag name="OUTPUTDPI" val="1200"/>
  <p:tag name="LATEXADDIN" val="\documentclass{article}&#10;\usepackage{amsmath}&#10;\usepackage{color}&#10;\pagestyle{empty}&#10;\begin{document}&#10;&#10;&#10;\[&#10;\color{white}{\boldsymbol{\ell_p}}&#10;\]&#10;&#10;&#10;\end{document}"/>
  <p:tag name="IGUANATEXSIZE" val="20"/>
  <p:tag name="IGUANATEXCURSOR" val="137"/>
  <p:tag name="TRANSPARENCY" val="True"/>
  <p:tag name="FILENAME" val=""/>
  <p:tag name="INPUTTYPE" val="0"/>
  <p:tag name="LATEXENGINEID" val="0"/>
  <p:tag name="TEMPFOLDER" val="c:\users\wub\ppt\"/>
</p:tagLst>
</file>

<file path=ppt/tags/tag32.xml><?xml version="1.0" encoding="utf-8"?>
<p:tagLst xmlns:a="http://schemas.openxmlformats.org/drawingml/2006/main" xmlns:r="http://schemas.openxmlformats.org/officeDocument/2006/relationships" xmlns:p="http://schemas.openxmlformats.org/presentationml/2006/main">
  <p:tag name="ORIGINALHEIGHT" val="123.75"/>
  <p:tag name="ORIGINALWIDTH" val="117"/>
  <p:tag name="OUTPUTDPI" val="1200"/>
  <p:tag name="LATEXADDIN" val="\documentclass{article}&#10;\usepackage{amsmath}&#10;\pagestyle{empty}&#10;\begin{document}&#10;&#10;\[&#10;\boldsymbol{\ell_p}&#10;\]&#10;&#10;&#10;\end{document}"/>
  <p:tag name="IGUANATEXSIZE" val="20"/>
  <p:tag name="IGUANATEXCURSOR" val="103"/>
  <p:tag name="TRANSPARENCY" val="True"/>
  <p:tag name="FILENAME" val=""/>
  <p:tag name="INPUTTYPE" val="0"/>
  <p:tag name="LATEXENGINEID" val="0"/>
  <p:tag name="TEMPFOLDER" val="c:\users\wub\ppt\"/>
</p:tagLst>
</file>

<file path=ppt/tags/tag33.xml><?xml version="1.0" encoding="utf-8"?>
<p:tagLst xmlns:a="http://schemas.openxmlformats.org/drawingml/2006/main" xmlns:r="http://schemas.openxmlformats.org/officeDocument/2006/relationships" xmlns:p="http://schemas.openxmlformats.org/presentationml/2006/main">
  <p:tag name="ORIGINALHEIGHT" val="123.75"/>
  <p:tag name="ORIGINALWIDTH" val="117"/>
  <p:tag name="OUTPUTDPI" val="1200"/>
  <p:tag name="LATEXADDIN" val="\documentclass{article}&#10;\usepackage{amsmath}&#10;\usepackage{color}&#10;\pagestyle{empty}&#10;\begin{document}&#10;&#10;&#10;\[&#10;\color{white}{\boldsymbol{\ell_p}}&#10;\]&#10;&#10;&#10;\end{document}"/>
  <p:tag name="IGUANATEXSIZE" val="20"/>
  <p:tag name="IGUANATEXCURSOR" val="137"/>
  <p:tag name="TRANSPARENCY" val="True"/>
  <p:tag name="FILENAME" val=""/>
  <p:tag name="INPUTTYPE" val="0"/>
  <p:tag name="LATEXENGINEID" val="0"/>
  <p:tag name="TEMPFOLDER" val="c:\users\wub\ppt\"/>
</p:tagLst>
</file>

<file path=ppt/tags/tag34.xml><?xml version="1.0" encoding="utf-8"?>
<p:tagLst xmlns:a="http://schemas.openxmlformats.org/drawingml/2006/main" xmlns:r="http://schemas.openxmlformats.org/officeDocument/2006/relationships" xmlns:p="http://schemas.openxmlformats.org/presentationml/2006/main">
  <p:tag name="ORIGINALHEIGHT" val="123.75"/>
  <p:tag name="ORIGINALWIDTH" val="117"/>
  <p:tag name="OUTPUTDPI" val="1200"/>
  <p:tag name="LATEXADDIN" val="\documentclass{article}&#10;\usepackage{amsmath}&#10;\usepackage{color}&#10;\pagestyle{empty}&#10;\begin{document}&#10;&#10;&#10;\[&#10;\color{white}{\boldsymbol{\ell_p}}&#10;\]&#10;&#10;&#10;\end{document}"/>
  <p:tag name="IGUANATEXSIZE" val="20"/>
  <p:tag name="IGUANATEXCURSOR" val="137"/>
  <p:tag name="TRANSPARENCY" val="True"/>
  <p:tag name="FILENAME" val=""/>
  <p:tag name="INPUTTYPE" val="0"/>
  <p:tag name="LATEXENGINEID" val="0"/>
  <p:tag name="TEMPFOLDER" val="c:\users\wub\ppt\"/>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begin{algorithm}[t]&#10;%\vspace{-.1em}&#10;\caption{General $\ell_p$-Box ADMM Algorithm}&#10;\label{algorithm: LPB ADMM}&#10;\begin{algorithmic}[1]&#10;\REQUIRE  ADMM parameters %$\{\mathbf{L}, \mathbf{b}, \A_1, \mathbf{b}_1, \A_2, \mathbf{b}_2, \gamma_1, \gamma_2, \gamma_3, \gamma_4, \rho_1, \rho_2, \rho_3, \rho_4\}$&#10;and $\{\x^0, \z_1^0, \z_2^0, \y_1^0, \y_2^0\}$&#10;\ENSURE $\x^*$&#10;%&#10;\WHILE{not converged}&#10;\STATE update $\x_i^{k+1}=\underset{\x_i}{\arg\min}~~\mathcal{L}\left(\x_i,\{\x_j^k\}_{j\neq i},\z_{1-2}^k,\y_{1-2}^k\right)~\forall i$ &#10;\STATE update $\z_1^{k+1}=\underset{\z_1}{\arg\min}~~\mathcal{L}\left(\x^{k+1},\z_2^k,\y_{1-2}^k\right)$&#10;\STATE update $\z_2^{k+1}=\underset{\z_2}{\arg\min}~~\mathcal{L}\left(\x^{k+1},\z_1^{k+1},\y_{1-2}^k\right)$&#10;\STATE update $\begin{cases}&#10;\y_1^{k+1} = \y_1^k + \rho_1(\x^{k+1} - \z_1^{k+1})&#10;\\&#10;\y_2^{k+1} = \y_2^k + \rho_2(\x^{k+1} - \z_2^{k+1})&#10;\end{cases}$&#10;\ENDWHILE&#10;\STATE $\x^*=\x^{k+1}$&#10;\end{algorithmic}&#10;\end{algorithm}&#10;&#10;\end{document}"/>
  <p:tag name="IGUANATEXSIZE" val="9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begin{algorithm}[t]&#10;%\vspace{-.1em}&#10;\caption{General $\ell_p$-Box ADMM Algorithm}&#10;\label{algorithm: LPB ADMM}&#10;\begin{algorithmic}[1]&#10;\REQUIRE  ADMM parameters %$\{\mathbf{L}, \mathbf{b}, \A_1, \mathbf{b}_1, \A_2, \mathbf{b}_2, \gamma_1, \gamma_2, \gamma_3, \gamma_4, \rho_1, \rho_2, \rho_3, \rho_4\}$&#10;and $\{\x^0, \z_1^0, \z_2^0, \y_1^0, \y_2^0\}$&#10;\ENSURE $\x^*$&#10;%&#10;\WHILE{not converged}&#10;\STATE update $\x^{k+1}=\underset{\x}{\arg\min}~~\mathcal{L}\left(\mathbf{x},\z_{1-2}^k,\y_{1-2}^k\right)$ &#10;\STATE update $\z_1^{k+1}=\underset{\z_1}{\arg\min}~~\mathcal{L}\left(\mathbf{x}^{k+1},\z_2^k,\y_{1-2}^k\right)$&#10;\STATE update $\z_2^{k+1}=\underset{\z_2}{\arg\min}~~\mathcal{L}\left(\mathbf{x}^{k+1},\z_1^{k+1},\y_{1-2}^k\right)$&#10;\STATE update $\begin{cases}&#10;\y_1^{k+1} = \y_1^k + \rho_1(\x^{k+1} - \z_1^{k+1})&#10;\\&#10;\y_2^{k+1} = \y_2^k + \rho_2(\x^{k+1} - \z_2^{k+1})&#10;\end{cases}$&#10;\ENDWHILE&#10;\STATE $\x^*=\x^{k+1}$&#10;\end{algorithmic}&#10;\end{algorithm}&#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begin{algorithm}[t]&#10;%\vspace{-.1em}&#10;\caption{General $\ell_p$-Box ADMM Algorithm}&#10;\label{algorithm: LPB ADMM}&#10;\begin{algorithmic}[1]&#10;\REQUIRE  ADMM parameters %$\{\mathbf{L}, \mathbf{b}, \A_1, \mathbf{b}_1, \A_2, \mathbf{b}_2, \gamma_1, \gamma_2, \gamma_3, \gamma_4, \rho_1, \rho_2, \rho_3, \rho_4\}$&#10;and $\{\x^0, \z_1^0, \z_2^0, \y_1^0, \y_2^0\}$&#10;\ENSURE $\x^*$&#10;%&#10;\WHILE{not converged}&#10;\STATE update $\x^{k+1}=\underset{\x}{\arg\min}~~\mathcal{L}\left(\mathbf{x},\z_{1-2}^k,\y_{1-2}^k\right)$ &#10;\STATE update $\z_1^{k+1}=\underset{\z_1}{\arg\min}~~\mathcal{L}\left(\mathbf{x}^{k+1},\z_2^k,\y_{1-2}^k\right)$&#10;\STATE update $\z_2^{k+1}=\underset{\z_2}{\arg\min}~~\mathcal{L}\left(\mathbf{x}^{k+1},\z_1^{k+1},\y_{1-2}^k\right)$&#10;\STATE update $\begin{cases}&#10;\y_1^{k+1} = \y_1^k + \rho_1(\x^{k+1} - \z_1^{k+1})&#10;\\&#10;\y_2^{k+1} = \y_2^k + \rho_2(\x^{k+1} - \z_2^{k+1})&#10;\end{cases}$&#10;\ENDWHILE&#10;\STATE $\x^*=\x^{k+1}$&#10;\end{algorithmic}&#10;\end{algorithm}&#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begin{algorithm}[t]&#10;%\vspace{-.1em}&#10;\caption{General $\ell_p$-Box ADMM Algorithm}&#10;\label{algorithm: LPB ADMM}&#10;\begin{algorithmic}[1]&#10;\REQUIRE  ADMM parameters %$\{\mathbf{L}, \mathbf{b}, \A_1, \mathbf{b}_1, \A_2, \mathbf{b}_2, \gamma_1, \gamma_2, \gamma_3, \gamma_4, \rho_1, \rho_2, \rho_3, \rho_4\}$&#10;and $\{\x^0, \z_1^0, \z_2^0, \y_1^0, \y_2^0\}$&#10;\ENSURE $\x^*$&#10;%&#10;\WHILE{not converged}&#10;\STATE update $\x^{k+1}=\underset{\x}{\arg\min}~~\mathcal{L}\left(\mathbf{x},\z_{1-2}^k,\y_{1-2}^k\right)$ &#10;\STATE update $\z_1^{k+1}=\underset{\z_1}{\arg\min}~~\mathcal{L}\left(\mathbf{x}^{k+1},\z_2^k,\y_{1-2}^k\right)$&#10;\STATE update $\z_2^{k+1}=\underset{\z_2}{\arg\min}~~\mathcal{L}\left(\mathbf{x}^{k+1},\z_1^{k+1},\y_{1-2}^k\right)$&#10;\STATE update $\begin{cases}&#10;\y_1^{k+1} = \y_1^k + \rho_1(\x^{k+1} - \z_1^{k+1})&#10;\\&#10;\y_2^{k+1} = \y_2^k + \rho_2(\x^{k+1} - \z_2^{k+1})&#10;\end{cases}$&#10;\ENDWHILE&#10;\STATE $\x^*=\x^{k+1}$&#10;\end{algorithmic}&#10;\end{algorithm}&#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begin{algorithm}[t]&#10;%\vspace{-.1em}&#10;\caption{Distributed $\ell_p$-Box ADMM Algorithm}&#10;\label{algorithm: LPB ADMM}&#10;\begin{algorithmic}[1]&#10;\REQUIRE  ADMM parameters %$\{\mathbf{L}, \mathbf{b}, \A_1, \mathbf{b}_1, \A_2, \mathbf{b}_2, \gamma_1, \gamma_2, \gamma_3, \gamma_4, \rho_1, \rho_2, \rho_3, \rho_4\}$&#10;and $\{\x^0, \z_1^0, \z_2^0, \y_1^0, \y_2^0\}$&#10;\ENSURE $\x^*$&#10;%&#10;\WHILE{not converged}&#10;\STATE update $\x^{k+1}=\underset{\x}{\arg\min}~~\mathcal{L}\left(\mathbf{x},\z_{1-2}^k,\y_{1-2}^k\right)$ &#10;\STATE update $\z_1^{k+1}=\underset{\z_1}{\arg\min}~~\mathcal{L}\left(\mathbf{x}^{k+1},\z_2^k,\y_{1-2}^k\right)$&#10;\STATE update $\z_2^{k+1}=\underset{\z_2}{\arg\min}~~\mathcal{L}\left(\mathbf{x}^{k+1},\z_1^{k+1},\y_{1-2}^k\right)$&#10;\STATE update $\begin{cases}&#10;\y_1^{k+1} = \y_1^k + \rho_1(\x^{k+1} - \z_1^{k+1})&#10;\\&#10;\y_2^{k+1} = \y_2^k + \rho_2(\x^{k+1} - \z_2^{k+1})&#10;\end{cases}$&#10;\ENDWHILE&#10;\STATE $\x^*=\x^{k+1}$&#10;\end{algorithmic}&#10;\end{algorithm}&#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vspace{-3pt}&#10;\noindent\begin{align}&#10;&amp;\underset{\x}{\min} ~~ f(\x),~~~\text{s.t.} ~~ \x \in \mathcal{D}^n;~ \x \in \mathcal{C}\notag&#10;\end{align}&#10;&#10;&#10;&#10;\end{document}"/>
  <p:tag name="IGUANATEXSIZE" val="3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begin{algorithm}[t]&#10;%\vspace{-.1em}&#10;\caption{General $\ell_p$-Box ADMM Algorithm}&#10;\label{algorithm: LPB ADMM}&#10;\begin{algorithmic}[1]&#10;\REQUIRE  ADMM parameters %$\{\mathbf{L}, \mathbf{b}, \A_1, \mathbf{b}_1, \A_2, \mathbf{b}_2, \gamma_1, \gamma_2, \gamma_3, \gamma_4, \rho_1, \rho_2, \rho_3, \rho_4\}$&#10;and $\{\x^0, \z_1^0, \z_2^0, \y_1^0, \y_2^0\}$&#10;\ENSURE $\x^*$&#10;%&#10;\WHILE{not converged}&#10;\STATE update $\x^{k+1}=\underset{\x}{\arg\min}~~\mathcal{L}\left(\mathbf{x},\z_{1-2}^k,\y_{1-2}^k\right)$ &#10;\STATE update $\z_1^{k+1}=\underset{\z_1}{\arg\min}~~\mathcal{L}\left(\mathbf{x}^{k+1},\z_2^k,\y_{1-2}^k\right)$&#10;\STATE update $\z_2^{k+1}=\underset{\z_2}{\arg\min}~~\mathcal{L}\left(\mathbf{x}^{k+1},\z_1^{k+1},\y_{1-2}^k\right)$&#10;\STATE update $\begin{cases}&#10;\y_1^{k+1} = \y_1^k + \rho_1(\x^{k+1} - \z_1^{k+1})&#10;\\&#10;\y_2^{k+1} = \y_2^k + \rho_2(\x^{k+1} - \z_2^{k+1})&#10;\end{cases}$&#10;\ENDWHILE&#10;\STATE $\x^*=\x^{k+1}$&#10;\end{algorithmic}&#10;\end{algorithm}&#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begin{algorithm}[t]&#10;%\vspace{-.1em}&#10;\caption{General $\ell_p$-Box ADMM Algorithm}&#10;\label{algorithm: LPB ADMM}&#10;\begin{algorithmic}[1]&#10;\REQUIRE  ADMM parameters %$\{\mathbf{L}, \mathbf{b}, \A_1, \mathbf{b}_1, \A_2, \mathbf{b}_2, \gamma_1, \gamma_2, \gamma_3, \gamma_4, \rho_1, \rho_2, \rho_3, \rho_4\}$&#10;and $\{\x^0, \z_1^0, \z_2^0, \y_1^0, \y_2^0\}$&#10;\ENSURE $\x^*$&#10;%&#10;\WHILE{not converged}&#10;\STATE update $\x_i^{k+1}=\underset{\x_i}{\arg\min}~~\mathcal{L}\left(\x_i,\{\x_j^k\}_{j\neq i},\z_{1-2}^k,\y_{1-2}^k\right)~\forall i$ &#10;\STATE update $\z_1^{k+1}=\underset{\z_1}{\arg\min}~~\mathcal{L}\left(\x^{k+1},\z_2^k,\y_{1-2}^k\right)$&#10;\STATE update $\z_2^{k+1}=\underset{\z_2}{\arg\min}~~\mathcal{L}\left(\x^{k+1},\z_1^{k+1},\y_{1-2}^k\right)$&#10;\STATE update $\begin{cases}&#10;\y_1^{k+1} = \y_1^k + \rho_1(\x^{k+1} - \z_1^{k+1})&#10;\\&#10;\y_2^{k+1} = \y_2^k + \rho_2(\x^{k+1} - \z_2^{k+1})&#10;\end{cases}$&#10;\ENDWHILE&#10;\STATE $\x^*=\x^{k+1}$&#10;\end{algorithmic}&#10;\end{algorithm}&#10;&#10;\end{document}"/>
  <p:tag name="IGUANATEXSIZE" val="9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usepackage{algorithm}&#10;\usepackage{algorithmic}&#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renewcommand{\algorithmicrequire}{\textbf{Input:}}&#10;\renewcommand{\algorithmicensure}{\textbf{Output:}}&#10;&#10;\pagestyle{empty}&#10;\begin{document}&#10;&#10;\begin{algorithm}[t]&#10;%\vspace{-.1em}&#10;\caption{General $\ell_p$-Box ADMM Algorithm}&#10;\label{algorithm: LPB ADMM}&#10;\begin{algorithmic}[1]&#10;\REQUIRE  ADMM parameters %$\{\mathbf{L}, \mathbf{b}, \A_1, \mathbf{b}_1, \A_2, \mathbf{b}_2, \gamma_1, \gamma_2, \gamma_3, \gamma_4, \rho_1, \rho_2, \rho_3, \rho_4\}$&#10;and $\{\x^0, \z_1^0, \z_2^0, \y_1^0, \y_2^0\}$&#10;\ENSURE $\x^*$&#10;%&#10;\WHILE{not converged}&#10;\STATE update $\x_i^{k+1}=\underset{\x_i}{\arg\min}~~\mathcal{L}\left(\x_i,\{\x_j^k\}_{j\neq i},\z_{1-2}^k,\y_{1-2}^k\right)~\forall i\in\mathcal{R}$ &#10;\STATE update $\z_1^{k+1}=\underset{\z_1}{\arg\min}~~\mathcal{L}\left(\x^{k+1},\z_2^k,\y_{1-2}^k\right)$&#10;\STATE update $\z_2^{k+1}=\underset{\z_2}{\arg\min}~~\mathcal{L}\left(\x^{k+1},\z_1^{k+1},\y_{1-2}^k\right)$&#10;\STATE update $\begin{cases}&#10;\y_1^{k+1} = \y_1^k + \rho_1(\x^{k+1} - \z_1^{k+1})&#10;\\&#10;\y_2^{k+1} = \y_2^k + \rho_2(\x^{k+1} - \z_2^{k+1})&#10;\end{cases}$&#10;\ENDWHILE&#10;\STATE $\x^*=\x^{k+1}$&#10;\end{algorithmic}&#10;\end{algorithm}&#10;&#10;\end{document}"/>
  <p:tag name="IGUANATEXSIZE" val="9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begin{align}&#10;&amp;\underset{\x \in \mathcal{D}^n}{\min} ~~ f(\x)+\lambda\|\mathbf{C}\x\|_1,~~~\text{s.t.} ~~ \x \in \mathcal{C}\notag&#10;\end{align}&#10;&#10;&#10;&#10;\end{document}"/>
  <p:tag name="IGUANATEXSIZE" val="3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vspace{-3pt}&#10;\noindent\begin{align}&#10;&amp;\underset{\x}{\min} ~~ f(\x),~~~\text{s.t.} ~~ \x \in \mathcal{D}^n;~ \x \in \mathcal{C}\notag&#10;\end{align}&#10;&#10;&#10;&#10;\end{document}"/>
  <p:tag name="IGUANATEXSIZE" val="35"/>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vspace{-3pt}&#10;\noindent\begin{align}&#10;&amp;\underset{\x}{\min} ~~ f(\x),~~~\text{s.t.} ~~ \x \in \mathcal{D}^n;~ \x \in \mathcal{C}\notag&#10;\end{align}&#10;&#10;&#10;&#10;\end{document}"/>
  <p:tag name="IGUANATEXSIZE" val="3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underset{\x}{\min}~~ f(\x),~~~\text{s.t.} ~~ \x \in \{0, 1\}^{n|\mathcal{D}|}, \x \in \mathcal{C}\cap\mathcal{C}'$&#10;\end{document}"/>
  <p:tag name="IGUANATEXSIZE" val="35"/>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If $\mathcal{D}$ is a discrete set and $\mathcal{C}$ a constraint set, then an IP is:&#10;&#10;&#10;&#10;\end{document}"/>
  <p:tag name="IGUANATEXSIZE" val="35"/>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10;\usepackage[english]{babel}&#10;\usepackage[T1]{fontenc}&#10;\usepackage{uarial}&#10;\renewcommand{\familydefault}{\sfdefault}&#10;\usepackage{blindtext}&#10;&#10;&#10;\def\a{\mathbf{a}}&#10;\def\b{\mathbf{b}}&#10;\def\c{\mathbf{c}}&#10;\def\d{\mathbf{d}}&#10;\def\u{\mathbf{u}}&#10;\def\v{\mathbf{v}}&#10;\def\x{\mathbf{x}}&#10;\def\\x{\overline{\mathbf{x}}}&#10;\def\y{\mathbf{y}}&#10;\def\\y{\overline{\mathbf{y}}}&#10;\def\z{\mathbf{z}}&#10;&#10;\def\A{\mathbf{A}}&#10;\def\B{\mathbf{B}}&#10;\def\C{\mathbf{C}}&#10;\def\D{\mathbf{D}}&#10;\def\E{\mathcal{E}}&#10;\def\G{\mathbf{G}}&#10;\def\I{\mathbf{I}}&#10;\def\L{\mathbf{L}}&#10;\def\M{\mathbf{M}}&#10;\def\V{\mathbf{V}}&#10;\def\W{\mathbf{W}}&#10;\def\X{\mathbf{X}}&#10;\def\Y{\mathbf{Y}}&#10;\newcommand{\tr}{\mathrm{tr}}&#10;&#10;&#10;\pagestyle{empty}&#10;\begin{document}&#10;&#10;&#10;\vspace{-3pt}&#10;\noindent\begin{align}&#10;&amp;\underset{\x}{\min} ~~ f(\x),~~~\text{s.t.} ~~ \x \in \mathcal{D}^n;~ \x \in \mathcal{C}\notag&#10;\end{align}&#10;&#10;&#10;&#10;\end{document}"/>
  <p:tag name="IGUANATEXSIZE" val="35"/>
</p:tagLst>
</file>

<file path=ppt/theme/theme1.xml><?xml version="1.0" encoding="utf-8"?>
<a:theme xmlns:a="http://schemas.openxmlformats.org/drawingml/2006/main" name="KAUS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KAUST_template</Template>
  <TotalTime>19479</TotalTime>
  <Words>1036</Words>
  <Application>Microsoft Office PowerPoint</Application>
  <PresentationFormat>自定义</PresentationFormat>
  <Paragraphs>150</Paragraphs>
  <Slides>41</Slides>
  <Notes>8</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41</vt:i4>
      </vt:variant>
    </vt:vector>
  </HeadingPairs>
  <TitlesOfParts>
    <vt:vector size="47" baseType="lpstr">
      <vt:lpstr>宋体</vt:lpstr>
      <vt:lpstr>Arial</vt:lpstr>
      <vt:lpstr>Calibri</vt:lpstr>
      <vt:lpstr>Cambria Math</vt:lpstr>
      <vt:lpstr>Wingdings</vt:lpstr>
      <vt:lpstr>KAUST_template</vt:lpstr>
      <vt:lpstr>ℓ_p-Box ADMM: A Versatile Framework for Integer Programming</vt:lpstr>
      <vt:lpstr>Integer Programming: Optimization</vt:lpstr>
      <vt:lpstr>Integer Programming: Motivation</vt:lpstr>
      <vt:lpstr>Integer Programming: Motivation</vt:lpstr>
      <vt:lpstr>Integer Programming: Motivation</vt:lpstr>
      <vt:lpstr>Integer Programming: Motivation</vt:lpstr>
      <vt:lpstr>Integer and Binary Programming</vt:lpstr>
      <vt:lpstr>Take Home Message</vt:lpstr>
      <vt:lpstr>Lp-Ball and Box Equivalence to Binary</vt:lpstr>
      <vt:lpstr>Related Work</vt:lpstr>
      <vt:lpstr>Lp-Box ADMM</vt:lpstr>
      <vt:lpstr>Lp-Box ADMM</vt:lpstr>
      <vt:lpstr>Lp-Box ADMM: General Algorithm</vt:lpstr>
      <vt:lpstr>STEP2: Updating xk+1</vt:lpstr>
      <vt:lpstr>STEP4: Updating z2k+1</vt:lpstr>
      <vt:lpstr>Lp-Box ADMM: Global Convergence</vt:lpstr>
      <vt:lpstr>Lp-Box ADMM: BQP</vt:lpstr>
      <vt:lpstr>Application (1): Pairwise MRF</vt:lpstr>
      <vt:lpstr>Application (1): Pairwise MRF</vt:lpstr>
      <vt:lpstr>Application (1): Pairwise MRF</vt:lpstr>
      <vt:lpstr>Application (1): Pairwise MRF</vt:lpstr>
      <vt:lpstr>Application (1): Pairwise MRF</vt:lpstr>
      <vt:lpstr>Application (1): Pairwise MRF</vt:lpstr>
      <vt:lpstr>Application (1): Pairwise MRF</vt:lpstr>
      <vt:lpstr>Application (1): Pairwise MRF</vt:lpstr>
      <vt:lpstr>Application (1): Pairwise MRF</vt:lpstr>
      <vt:lpstr>Application (2): Graph Matching</vt:lpstr>
      <vt:lpstr>Application (2): Graph Matching</vt:lpstr>
      <vt:lpstr>Application (3): Information Theoretic Clustering</vt:lpstr>
      <vt:lpstr>Application (3): Information Theoretic Clustering</vt:lpstr>
      <vt:lpstr>Understanding     sphere  projection</vt:lpstr>
      <vt:lpstr>Understanding     sphere  projection</vt:lpstr>
      <vt:lpstr>Understanding     sphere  projection</vt:lpstr>
      <vt:lpstr>The landscape is promising!</vt:lpstr>
      <vt:lpstr>The landscape is promising!</vt:lpstr>
      <vt:lpstr>The landscape is promising!</vt:lpstr>
      <vt:lpstr>The landscape is promising!</vt:lpstr>
      <vt:lpstr>The landscape is promising!</vt:lpstr>
      <vt:lpstr>Application to model compression of CNNs</vt:lpstr>
      <vt:lpstr>PowerPoint 演示文稿</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megadave</dc:creator>
  <cp:lastModifiedBy>T127421</cp:lastModifiedBy>
  <cp:revision>889</cp:revision>
  <dcterms:created xsi:type="dcterms:W3CDTF">2012-10-27T16:07:59Z</dcterms:created>
  <dcterms:modified xsi:type="dcterms:W3CDTF">2018-10-23T12:27:36Z</dcterms:modified>
</cp:coreProperties>
</file>